
<file path=[Content_Types].xml><?xml version="1.0" encoding="utf-8"?>
<Types xmlns="http://schemas.openxmlformats.org/package/2006/content-types">
  <Default Extension="png" ContentType="image/png"/>
  <Default Extension="tmp"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sldIdLst>
    <p:sldId id="256" r:id="rId2"/>
  </p:sldIdLst>
  <p:sldSz cx="27432000" cy="18288000"/>
  <p:notesSz cx="6858000" cy="9144000"/>
  <p:defaultTextStyle>
    <a:defPPr>
      <a:defRPr lang="en-US"/>
    </a:defPPr>
    <a:lvl1pPr marL="0" algn="l" defTabSz="2194560" rtl="0" eaLnBrk="1" latinLnBrk="0" hangingPunct="1">
      <a:defRPr sz="4320" kern="1200">
        <a:solidFill>
          <a:schemeClr val="tx1"/>
        </a:solidFill>
        <a:latin typeface="+mn-lt"/>
        <a:ea typeface="+mn-ea"/>
        <a:cs typeface="+mn-cs"/>
      </a:defRPr>
    </a:lvl1pPr>
    <a:lvl2pPr marL="1097280" algn="l" defTabSz="2194560" rtl="0" eaLnBrk="1" latinLnBrk="0" hangingPunct="1">
      <a:defRPr sz="4320" kern="1200">
        <a:solidFill>
          <a:schemeClr val="tx1"/>
        </a:solidFill>
        <a:latin typeface="+mn-lt"/>
        <a:ea typeface="+mn-ea"/>
        <a:cs typeface="+mn-cs"/>
      </a:defRPr>
    </a:lvl2pPr>
    <a:lvl3pPr marL="2194560" algn="l" defTabSz="2194560" rtl="0" eaLnBrk="1" latinLnBrk="0" hangingPunct="1">
      <a:defRPr sz="4320" kern="1200">
        <a:solidFill>
          <a:schemeClr val="tx1"/>
        </a:solidFill>
        <a:latin typeface="+mn-lt"/>
        <a:ea typeface="+mn-ea"/>
        <a:cs typeface="+mn-cs"/>
      </a:defRPr>
    </a:lvl3pPr>
    <a:lvl4pPr marL="3291840" algn="l" defTabSz="2194560" rtl="0" eaLnBrk="1" latinLnBrk="0" hangingPunct="1">
      <a:defRPr sz="4320" kern="1200">
        <a:solidFill>
          <a:schemeClr val="tx1"/>
        </a:solidFill>
        <a:latin typeface="+mn-lt"/>
        <a:ea typeface="+mn-ea"/>
        <a:cs typeface="+mn-cs"/>
      </a:defRPr>
    </a:lvl4pPr>
    <a:lvl5pPr marL="4389120" algn="l" defTabSz="2194560" rtl="0" eaLnBrk="1" latinLnBrk="0" hangingPunct="1">
      <a:defRPr sz="4320" kern="1200">
        <a:solidFill>
          <a:schemeClr val="tx1"/>
        </a:solidFill>
        <a:latin typeface="+mn-lt"/>
        <a:ea typeface="+mn-ea"/>
        <a:cs typeface="+mn-cs"/>
      </a:defRPr>
    </a:lvl5pPr>
    <a:lvl6pPr marL="5486400" algn="l" defTabSz="2194560" rtl="0" eaLnBrk="1" latinLnBrk="0" hangingPunct="1">
      <a:defRPr sz="4320" kern="1200">
        <a:solidFill>
          <a:schemeClr val="tx1"/>
        </a:solidFill>
        <a:latin typeface="+mn-lt"/>
        <a:ea typeface="+mn-ea"/>
        <a:cs typeface="+mn-cs"/>
      </a:defRPr>
    </a:lvl6pPr>
    <a:lvl7pPr marL="6583680" algn="l" defTabSz="2194560" rtl="0" eaLnBrk="1" latinLnBrk="0" hangingPunct="1">
      <a:defRPr sz="4320" kern="1200">
        <a:solidFill>
          <a:schemeClr val="tx1"/>
        </a:solidFill>
        <a:latin typeface="+mn-lt"/>
        <a:ea typeface="+mn-ea"/>
        <a:cs typeface="+mn-cs"/>
      </a:defRPr>
    </a:lvl7pPr>
    <a:lvl8pPr marL="7680960" algn="l" defTabSz="2194560" rtl="0" eaLnBrk="1" latinLnBrk="0" hangingPunct="1">
      <a:defRPr sz="4320" kern="1200">
        <a:solidFill>
          <a:schemeClr val="tx1"/>
        </a:solidFill>
        <a:latin typeface="+mn-lt"/>
        <a:ea typeface="+mn-ea"/>
        <a:cs typeface="+mn-cs"/>
      </a:defRPr>
    </a:lvl8pPr>
    <a:lvl9pPr marL="8778240" algn="l" defTabSz="2194560" rtl="0" eaLnBrk="1" latinLnBrk="0" hangingPunct="1">
      <a:defRPr sz="432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760">
          <p15:clr>
            <a:srgbClr val="A4A3A4"/>
          </p15:clr>
        </p15:guide>
        <p15:guide id="2" pos="86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C1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5678" autoAdjust="0"/>
    <p:restoredTop sz="94630"/>
  </p:normalViewPr>
  <p:slideViewPr>
    <p:cSldViewPr snapToGrid="0" snapToObjects="1">
      <p:cViewPr>
        <p:scale>
          <a:sx n="39" d="100"/>
          <a:sy n="39" d="100"/>
        </p:scale>
        <p:origin x="831" y="54"/>
      </p:cViewPr>
      <p:guideLst>
        <p:guide orient="horz" pos="5760"/>
        <p:guide pos="86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presProps" Target="presProps.xml"/><Relationship Id="rId7" Type="http://schemas.microsoft.com/office/2015/10/relationships/revisionInfo" Target="revisionInfo.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ableStyles" Target="tableStyles.xml"/><Relationship Id="rId5" Type="http://schemas.openxmlformats.org/officeDocument/2006/relationships/theme" Target="theme/theme1.xml"/><Relationship Id="rId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057400" y="2992968"/>
            <a:ext cx="23317200" cy="6366933"/>
          </a:xfrm>
        </p:spPr>
        <p:txBody>
          <a:bodyPr anchor="b"/>
          <a:lstStyle>
            <a:lvl1pPr algn="ctr">
              <a:defRPr sz="16000"/>
            </a:lvl1pPr>
          </a:lstStyle>
          <a:p>
            <a:r>
              <a:rPr lang="en-US"/>
              <a:t>Click to edit Master title style</a:t>
            </a:r>
            <a:endParaRPr lang="en-US" dirty="0"/>
          </a:p>
        </p:txBody>
      </p:sp>
      <p:sp>
        <p:nvSpPr>
          <p:cNvPr id="3" name="Subtitle 2"/>
          <p:cNvSpPr>
            <a:spLocks noGrp="1"/>
          </p:cNvSpPr>
          <p:nvPr>
            <p:ph type="subTitle" idx="1"/>
          </p:nvPr>
        </p:nvSpPr>
        <p:spPr>
          <a:xfrm>
            <a:off x="3429000" y="9605435"/>
            <a:ext cx="20574000" cy="4415365"/>
          </a:xfrm>
        </p:spPr>
        <p:txBody>
          <a:bodyPr/>
          <a:lstStyle>
            <a:lvl1pPr marL="0" indent="0" algn="ctr">
              <a:buNone/>
              <a:defRPr sz="6400"/>
            </a:lvl1pPr>
            <a:lvl2pPr marL="1219215" indent="0" algn="ctr">
              <a:buNone/>
              <a:defRPr sz="5333"/>
            </a:lvl2pPr>
            <a:lvl3pPr marL="2438430" indent="0" algn="ctr">
              <a:buNone/>
              <a:defRPr sz="4800"/>
            </a:lvl3pPr>
            <a:lvl4pPr marL="3657646" indent="0" algn="ctr">
              <a:buNone/>
              <a:defRPr sz="4267"/>
            </a:lvl4pPr>
            <a:lvl5pPr marL="4876861" indent="0" algn="ctr">
              <a:buNone/>
              <a:defRPr sz="4267"/>
            </a:lvl5pPr>
            <a:lvl6pPr marL="6096076" indent="0" algn="ctr">
              <a:buNone/>
              <a:defRPr sz="4267"/>
            </a:lvl6pPr>
            <a:lvl7pPr marL="7315291" indent="0" algn="ctr">
              <a:buNone/>
              <a:defRPr sz="4267"/>
            </a:lvl7pPr>
            <a:lvl8pPr marL="8534507" indent="0" algn="ctr">
              <a:buNone/>
              <a:defRPr sz="4267"/>
            </a:lvl8pPr>
            <a:lvl9pPr marL="9753722" indent="0" algn="ctr">
              <a:buNone/>
              <a:defRPr sz="4267"/>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BE766CC-D96B-4446-A146-6E49321225B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766CC-D96B-4446-A146-6E49321225B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9631027" y="973667"/>
            <a:ext cx="5915025" cy="15498235"/>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885952" y="973667"/>
            <a:ext cx="17402175" cy="1549823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766CC-D96B-4446-A146-6E49321225B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BE766CC-D96B-4446-A146-6E49321225B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871664" y="4559305"/>
            <a:ext cx="23660100" cy="7607299"/>
          </a:xfrm>
        </p:spPr>
        <p:txBody>
          <a:bodyPr anchor="b"/>
          <a:lstStyle>
            <a:lvl1pPr>
              <a:defRPr sz="16000"/>
            </a:lvl1pPr>
          </a:lstStyle>
          <a:p>
            <a:r>
              <a:rPr lang="en-US"/>
              <a:t>Click to edit Master title style</a:t>
            </a:r>
            <a:endParaRPr lang="en-US" dirty="0"/>
          </a:p>
        </p:txBody>
      </p:sp>
      <p:sp>
        <p:nvSpPr>
          <p:cNvPr id="3" name="Text Placeholder 2"/>
          <p:cNvSpPr>
            <a:spLocks noGrp="1"/>
          </p:cNvSpPr>
          <p:nvPr>
            <p:ph type="body" idx="1"/>
          </p:nvPr>
        </p:nvSpPr>
        <p:spPr>
          <a:xfrm>
            <a:off x="1871664" y="12238572"/>
            <a:ext cx="23660100" cy="4000499"/>
          </a:xfrm>
        </p:spPr>
        <p:txBody>
          <a:bodyPr/>
          <a:lstStyle>
            <a:lvl1pPr marL="0" indent="0">
              <a:buNone/>
              <a:defRPr sz="6400">
                <a:solidFill>
                  <a:schemeClr val="tx1"/>
                </a:solidFill>
              </a:defRPr>
            </a:lvl1pPr>
            <a:lvl2pPr marL="1219215" indent="0">
              <a:buNone/>
              <a:defRPr sz="5333">
                <a:solidFill>
                  <a:schemeClr val="tx1">
                    <a:tint val="75000"/>
                  </a:schemeClr>
                </a:solidFill>
              </a:defRPr>
            </a:lvl2pPr>
            <a:lvl3pPr marL="2438430" indent="0">
              <a:buNone/>
              <a:defRPr sz="4800">
                <a:solidFill>
                  <a:schemeClr val="tx1">
                    <a:tint val="75000"/>
                  </a:schemeClr>
                </a:solidFill>
              </a:defRPr>
            </a:lvl3pPr>
            <a:lvl4pPr marL="3657646" indent="0">
              <a:buNone/>
              <a:defRPr sz="4267">
                <a:solidFill>
                  <a:schemeClr val="tx1">
                    <a:tint val="75000"/>
                  </a:schemeClr>
                </a:solidFill>
              </a:defRPr>
            </a:lvl4pPr>
            <a:lvl5pPr marL="4876861" indent="0">
              <a:buNone/>
              <a:defRPr sz="4267">
                <a:solidFill>
                  <a:schemeClr val="tx1">
                    <a:tint val="75000"/>
                  </a:schemeClr>
                </a:solidFill>
              </a:defRPr>
            </a:lvl5pPr>
            <a:lvl6pPr marL="6096076" indent="0">
              <a:buNone/>
              <a:defRPr sz="4267">
                <a:solidFill>
                  <a:schemeClr val="tx1">
                    <a:tint val="75000"/>
                  </a:schemeClr>
                </a:solidFill>
              </a:defRPr>
            </a:lvl6pPr>
            <a:lvl7pPr marL="7315291" indent="0">
              <a:buNone/>
              <a:defRPr sz="4267">
                <a:solidFill>
                  <a:schemeClr val="tx1">
                    <a:tint val="75000"/>
                  </a:schemeClr>
                </a:solidFill>
              </a:defRPr>
            </a:lvl7pPr>
            <a:lvl8pPr marL="8534507" indent="0">
              <a:buNone/>
              <a:defRPr sz="4267">
                <a:solidFill>
                  <a:schemeClr val="tx1">
                    <a:tint val="75000"/>
                  </a:schemeClr>
                </a:solidFill>
              </a:defRPr>
            </a:lvl8pPr>
            <a:lvl9pPr marL="9753722" indent="0">
              <a:buNone/>
              <a:defRPr sz="426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BE766CC-D96B-4446-A146-6E49321225B2}" type="datetimeFigureOut">
              <a:rPr lang="en-US" smtClean="0"/>
              <a:t>6/5/2017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885950" y="4868333"/>
            <a:ext cx="116586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3887450" y="4868333"/>
            <a:ext cx="11658600" cy="11603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BE766CC-D96B-4446-A146-6E49321225B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889523" y="973671"/>
            <a:ext cx="23660100" cy="3534835"/>
          </a:xfrm>
        </p:spPr>
        <p:txBody>
          <a:bodyPr/>
          <a:lstStyle/>
          <a:p>
            <a:r>
              <a:rPr lang="en-US"/>
              <a:t>Click to edit Master title style</a:t>
            </a:r>
            <a:endParaRPr lang="en-US" dirty="0"/>
          </a:p>
        </p:txBody>
      </p:sp>
      <p:sp>
        <p:nvSpPr>
          <p:cNvPr id="3" name="Text Placeholder 2"/>
          <p:cNvSpPr>
            <a:spLocks noGrp="1"/>
          </p:cNvSpPr>
          <p:nvPr>
            <p:ph type="body" idx="1"/>
          </p:nvPr>
        </p:nvSpPr>
        <p:spPr>
          <a:xfrm>
            <a:off x="1889526" y="4483101"/>
            <a:ext cx="11605020"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4" name="Content Placeholder 3"/>
          <p:cNvSpPr>
            <a:spLocks noGrp="1"/>
          </p:cNvSpPr>
          <p:nvPr>
            <p:ph sz="half" idx="2"/>
          </p:nvPr>
        </p:nvSpPr>
        <p:spPr>
          <a:xfrm>
            <a:off x="1889526" y="6680200"/>
            <a:ext cx="11605020"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3887452" y="4483101"/>
            <a:ext cx="11662173" cy="2197099"/>
          </a:xfrm>
        </p:spPr>
        <p:txBody>
          <a:bodyPr anchor="b"/>
          <a:lstStyle>
            <a:lvl1pPr marL="0" indent="0">
              <a:buNone/>
              <a:defRPr sz="6400" b="1"/>
            </a:lvl1pPr>
            <a:lvl2pPr marL="1219215" indent="0">
              <a:buNone/>
              <a:defRPr sz="5333" b="1"/>
            </a:lvl2pPr>
            <a:lvl3pPr marL="2438430" indent="0">
              <a:buNone/>
              <a:defRPr sz="4800" b="1"/>
            </a:lvl3pPr>
            <a:lvl4pPr marL="3657646" indent="0">
              <a:buNone/>
              <a:defRPr sz="4267" b="1"/>
            </a:lvl4pPr>
            <a:lvl5pPr marL="4876861" indent="0">
              <a:buNone/>
              <a:defRPr sz="4267" b="1"/>
            </a:lvl5pPr>
            <a:lvl6pPr marL="6096076" indent="0">
              <a:buNone/>
              <a:defRPr sz="4267" b="1"/>
            </a:lvl6pPr>
            <a:lvl7pPr marL="7315291" indent="0">
              <a:buNone/>
              <a:defRPr sz="4267" b="1"/>
            </a:lvl7pPr>
            <a:lvl8pPr marL="8534507" indent="0">
              <a:buNone/>
              <a:defRPr sz="4267" b="1"/>
            </a:lvl8pPr>
            <a:lvl9pPr marL="9753722" indent="0">
              <a:buNone/>
              <a:defRPr sz="4267" b="1"/>
            </a:lvl9pPr>
          </a:lstStyle>
          <a:p>
            <a:pPr lvl="0"/>
            <a:r>
              <a:rPr lang="en-US"/>
              <a:t>Click to edit Master text styles</a:t>
            </a:r>
          </a:p>
        </p:txBody>
      </p:sp>
      <p:sp>
        <p:nvSpPr>
          <p:cNvPr id="6" name="Content Placeholder 5"/>
          <p:cNvSpPr>
            <a:spLocks noGrp="1"/>
          </p:cNvSpPr>
          <p:nvPr>
            <p:ph sz="quarter" idx="4"/>
          </p:nvPr>
        </p:nvSpPr>
        <p:spPr>
          <a:xfrm>
            <a:off x="13887452" y="6680200"/>
            <a:ext cx="11662173" cy="98255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BE766CC-D96B-4446-A146-6E49321225B2}" type="datetimeFigureOut">
              <a:rPr lang="en-US" smtClean="0"/>
              <a:t>6/5/2017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BE766CC-D96B-4446-A146-6E49321225B2}" type="datetimeFigureOut">
              <a:rPr lang="en-US" smtClean="0"/>
              <a:t>6/5/2017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BE766CC-D96B-4446-A146-6E49321225B2}" type="datetimeFigureOut">
              <a:rPr lang="en-US" smtClean="0"/>
              <a:t>6/5/2017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a:t>Click to edit Master title style</a:t>
            </a:r>
            <a:endParaRPr lang="en-US" dirty="0"/>
          </a:p>
        </p:txBody>
      </p:sp>
      <p:sp>
        <p:nvSpPr>
          <p:cNvPr id="3" name="Content Placeholder 2"/>
          <p:cNvSpPr>
            <a:spLocks noGrp="1"/>
          </p:cNvSpPr>
          <p:nvPr>
            <p:ph idx="1"/>
          </p:nvPr>
        </p:nvSpPr>
        <p:spPr>
          <a:xfrm>
            <a:off x="11662173" y="2633138"/>
            <a:ext cx="13887450" cy="12996333"/>
          </a:xfrm>
        </p:spPr>
        <p:txBody>
          <a:bodyPr/>
          <a:lstStyle>
            <a:lvl1pPr>
              <a:defRPr sz="8533"/>
            </a:lvl1pPr>
            <a:lvl2pPr>
              <a:defRPr sz="7467"/>
            </a:lvl2pPr>
            <a:lvl3pPr>
              <a:defRPr sz="6400"/>
            </a:lvl3pPr>
            <a:lvl4pPr>
              <a:defRPr sz="5333"/>
            </a:lvl4pPr>
            <a:lvl5pPr>
              <a:defRPr sz="5333"/>
            </a:lvl5pPr>
            <a:lvl6pPr>
              <a:defRPr sz="5333"/>
            </a:lvl6pPr>
            <a:lvl7pPr>
              <a:defRPr sz="5333"/>
            </a:lvl7pPr>
            <a:lvl8pPr>
              <a:defRPr sz="5333"/>
            </a:lvl8pPr>
            <a:lvl9pPr>
              <a:defRPr sz="533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Click to edit Master text styles</a:t>
            </a:r>
          </a:p>
        </p:txBody>
      </p:sp>
      <p:sp>
        <p:nvSpPr>
          <p:cNvPr id="5" name="Date Placeholder 4"/>
          <p:cNvSpPr>
            <a:spLocks noGrp="1"/>
          </p:cNvSpPr>
          <p:nvPr>
            <p:ph type="dt" sz="half" idx="10"/>
          </p:nvPr>
        </p:nvSpPr>
        <p:spPr/>
        <p:txBody>
          <a:bodyPr/>
          <a:lstStyle/>
          <a:p>
            <a:fld id="{4BE766CC-D96B-4446-A146-6E49321225B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889523" y="1219200"/>
            <a:ext cx="8847534" cy="4267200"/>
          </a:xfrm>
        </p:spPr>
        <p:txBody>
          <a:bodyPr anchor="b"/>
          <a:lstStyle>
            <a:lvl1pPr>
              <a:defRPr sz="8533"/>
            </a:lvl1pPr>
          </a:lstStyle>
          <a:p>
            <a:r>
              <a:rPr lang="en-US"/>
              <a:t>Click to edit Master title style</a:t>
            </a:r>
            <a:endParaRPr lang="en-US" dirty="0"/>
          </a:p>
        </p:txBody>
      </p:sp>
      <p:sp>
        <p:nvSpPr>
          <p:cNvPr id="3" name="Picture Placeholder 2"/>
          <p:cNvSpPr>
            <a:spLocks noGrp="1" noChangeAspect="1"/>
          </p:cNvSpPr>
          <p:nvPr>
            <p:ph type="pic" idx="1"/>
          </p:nvPr>
        </p:nvSpPr>
        <p:spPr>
          <a:xfrm>
            <a:off x="11662173" y="2633138"/>
            <a:ext cx="13887450" cy="12996333"/>
          </a:xfrm>
        </p:spPr>
        <p:txBody>
          <a:bodyPr anchor="t"/>
          <a:lstStyle>
            <a:lvl1pPr marL="0" indent="0">
              <a:buNone/>
              <a:defRPr sz="8533"/>
            </a:lvl1pPr>
            <a:lvl2pPr marL="1219215" indent="0">
              <a:buNone/>
              <a:defRPr sz="7467"/>
            </a:lvl2pPr>
            <a:lvl3pPr marL="2438430" indent="0">
              <a:buNone/>
              <a:defRPr sz="6400"/>
            </a:lvl3pPr>
            <a:lvl4pPr marL="3657646" indent="0">
              <a:buNone/>
              <a:defRPr sz="5333"/>
            </a:lvl4pPr>
            <a:lvl5pPr marL="4876861" indent="0">
              <a:buNone/>
              <a:defRPr sz="5333"/>
            </a:lvl5pPr>
            <a:lvl6pPr marL="6096076" indent="0">
              <a:buNone/>
              <a:defRPr sz="5333"/>
            </a:lvl6pPr>
            <a:lvl7pPr marL="7315291" indent="0">
              <a:buNone/>
              <a:defRPr sz="5333"/>
            </a:lvl7pPr>
            <a:lvl8pPr marL="8534507" indent="0">
              <a:buNone/>
              <a:defRPr sz="5333"/>
            </a:lvl8pPr>
            <a:lvl9pPr marL="9753722" indent="0">
              <a:buNone/>
              <a:defRPr sz="5333"/>
            </a:lvl9pPr>
          </a:lstStyle>
          <a:p>
            <a:r>
              <a:rPr lang="en-US"/>
              <a:t>Drag picture to placeholder or click icon to add</a:t>
            </a:r>
            <a:endParaRPr lang="en-US" dirty="0"/>
          </a:p>
        </p:txBody>
      </p:sp>
      <p:sp>
        <p:nvSpPr>
          <p:cNvPr id="4" name="Text Placeholder 3"/>
          <p:cNvSpPr>
            <a:spLocks noGrp="1"/>
          </p:cNvSpPr>
          <p:nvPr>
            <p:ph type="body" sz="half" idx="2"/>
          </p:nvPr>
        </p:nvSpPr>
        <p:spPr>
          <a:xfrm>
            <a:off x="1889523" y="5486400"/>
            <a:ext cx="8847534" cy="10164235"/>
          </a:xfrm>
        </p:spPr>
        <p:txBody>
          <a:bodyPr/>
          <a:lstStyle>
            <a:lvl1pPr marL="0" indent="0">
              <a:buNone/>
              <a:defRPr sz="4267"/>
            </a:lvl1pPr>
            <a:lvl2pPr marL="1219215" indent="0">
              <a:buNone/>
              <a:defRPr sz="3733"/>
            </a:lvl2pPr>
            <a:lvl3pPr marL="2438430" indent="0">
              <a:buNone/>
              <a:defRPr sz="3200"/>
            </a:lvl3pPr>
            <a:lvl4pPr marL="3657646" indent="0">
              <a:buNone/>
              <a:defRPr sz="2667"/>
            </a:lvl4pPr>
            <a:lvl5pPr marL="4876861" indent="0">
              <a:buNone/>
              <a:defRPr sz="2667"/>
            </a:lvl5pPr>
            <a:lvl6pPr marL="6096076" indent="0">
              <a:buNone/>
              <a:defRPr sz="2667"/>
            </a:lvl6pPr>
            <a:lvl7pPr marL="7315291" indent="0">
              <a:buNone/>
              <a:defRPr sz="2667"/>
            </a:lvl7pPr>
            <a:lvl8pPr marL="8534507" indent="0">
              <a:buNone/>
              <a:defRPr sz="2667"/>
            </a:lvl8pPr>
            <a:lvl9pPr marL="9753722" indent="0">
              <a:buNone/>
              <a:defRPr sz="2667"/>
            </a:lvl9pPr>
          </a:lstStyle>
          <a:p>
            <a:pPr lvl="0"/>
            <a:r>
              <a:rPr lang="en-US"/>
              <a:t>Click to edit Master text styles</a:t>
            </a:r>
          </a:p>
        </p:txBody>
      </p:sp>
      <p:sp>
        <p:nvSpPr>
          <p:cNvPr id="5" name="Date Placeholder 4"/>
          <p:cNvSpPr>
            <a:spLocks noGrp="1"/>
          </p:cNvSpPr>
          <p:nvPr>
            <p:ph type="dt" sz="half" idx="10"/>
          </p:nvPr>
        </p:nvSpPr>
        <p:spPr/>
        <p:txBody>
          <a:bodyPr/>
          <a:lstStyle/>
          <a:p>
            <a:fld id="{4BE766CC-D96B-4446-A146-6E49321225B2}" type="datetimeFigureOut">
              <a:rPr lang="en-US" smtClean="0"/>
              <a:t>6/5/2017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D2AA1AF-C9D8-DA4E-BE09-C6F0FC19BA45}" type="slidenum">
              <a:rPr lang="en-US" smtClean="0"/>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885950" y="973671"/>
            <a:ext cx="23660100" cy="3534835"/>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885950" y="4868333"/>
            <a:ext cx="23660100" cy="1160356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885950" y="16950271"/>
            <a:ext cx="6172200" cy="973667"/>
          </a:xfrm>
          <a:prstGeom prst="rect">
            <a:avLst/>
          </a:prstGeom>
        </p:spPr>
        <p:txBody>
          <a:bodyPr vert="horz" lIns="91440" tIns="45720" rIns="91440" bIns="45720" rtlCol="0" anchor="ctr"/>
          <a:lstStyle>
            <a:lvl1pPr algn="l">
              <a:defRPr sz="3200">
                <a:solidFill>
                  <a:schemeClr val="tx1">
                    <a:tint val="75000"/>
                  </a:schemeClr>
                </a:solidFill>
              </a:defRPr>
            </a:lvl1pPr>
          </a:lstStyle>
          <a:p>
            <a:fld id="{4BE766CC-D96B-4446-A146-6E49321225B2}" type="datetimeFigureOut">
              <a:rPr lang="en-US" smtClean="0"/>
              <a:t>6/5/2017</a:t>
            </a:fld>
            <a:endParaRPr lang="en-US"/>
          </a:p>
        </p:txBody>
      </p:sp>
      <p:sp>
        <p:nvSpPr>
          <p:cNvPr id="5" name="Footer Placeholder 4"/>
          <p:cNvSpPr>
            <a:spLocks noGrp="1"/>
          </p:cNvSpPr>
          <p:nvPr>
            <p:ph type="ftr" sz="quarter" idx="3"/>
          </p:nvPr>
        </p:nvSpPr>
        <p:spPr>
          <a:xfrm>
            <a:off x="9086850" y="16950271"/>
            <a:ext cx="9258300" cy="973667"/>
          </a:xfrm>
          <a:prstGeom prst="rect">
            <a:avLst/>
          </a:prstGeom>
        </p:spPr>
        <p:txBody>
          <a:bodyPr vert="horz" lIns="91440" tIns="45720" rIns="91440" bIns="45720" rtlCol="0" anchor="ctr"/>
          <a:lstStyle>
            <a:lvl1pPr algn="ctr">
              <a:defRPr sz="3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9373850" y="16950271"/>
            <a:ext cx="6172200" cy="973667"/>
          </a:xfrm>
          <a:prstGeom prst="rect">
            <a:avLst/>
          </a:prstGeom>
        </p:spPr>
        <p:txBody>
          <a:bodyPr vert="horz" lIns="91440" tIns="45720" rIns="91440" bIns="45720" rtlCol="0" anchor="ctr"/>
          <a:lstStyle>
            <a:lvl1pPr algn="r">
              <a:defRPr sz="3200">
                <a:solidFill>
                  <a:schemeClr val="tx1">
                    <a:tint val="75000"/>
                  </a:schemeClr>
                </a:solidFill>
              </a:defRPr>
            </a:lvl1pPr>
          </a:lstStyle>
          <a:p>
            <a:fld id="{CD2AA1AF-C9D8-DA4E-BE09-C6F0FC19BA45}" type="slidenum">
              <a:rPr lang="en-US" smtClean="0"/>
              <a:t>‹#›</a:t>
            </a:fld>
            <a:endParaRPr lang="en-US"/>
          </a:p>
        </p:txBody>
      </p:sp>
    </p:spTree>
    <p:extLst>
      <p:ext uri="{BB962C8B-B14F-4D97-AF65-F5344CB8AC3E}">
        <p14:creationId xmlns:p14="http://schemas.microsoft.com/office/powerpoint/2010/main" val="2106634843"/>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2438430" rtl="0" eaLnBrk="1" latinLnBrk="0" hangingPunct="1">
        <a:lnSpc>
          <a:spcPct val="90000"/>
        </a:lnSpc>
        <a:spcBef>
          <a:spcPct val="0"/>
        </a:spcBef>
        <a:buNone/>
        <a:defRPr sz="11733" kern="1200">
          <a:solidFill>
            <a:schemeClr val="tx1"/>
          </a:solidFill>
          <a:latin typeface="+mj-lt"/>
          <a:ea typeface="+mj-ea"/>
          <a:cs typeface="+mj-cs"/>
        </a:defRPr>
      </a:lvl1pPr>
    </p:titleStyle>
    <p:bodyStyle>
      <a:lvl1pPr marL="609608" indent="-609608" algn="l" defTabSz="2438430" rtl="0" eaLnBrk="1" latinLnBrk="0" hangingPunct="1">
        <a:lnSpc>
          <a:spcPct val="90000"/>
        </a:lnSpc>
        <a:spcBef>
          <a:spcPts val="2667"/>
        </a:spcBef>
        <a:buFont typeface="Arial" panose="020B0604020202020204" pitchFamily="34" charset="0"/>
        <a:buChar char="•"/>
        <a:defRPr sz="7467" kern="1200">
          <a:solidFill>
            <a:schemeClr val="tx1"/>
          </a:solidFill>
          <a:latin typeface="+mn-lt"/>
          <a:ea typeface="+mn-ea"/>
          <a:cs typeface="+mn-cs"/>
        </a:defRPr>
      </a:lvl1pPr>
      <a:lvl2pPr marL="1828823" indent="-609608" algn="l" defTabSz="2438430" rtl="0" eaLnBrk="1" latinLnBrk="0" hangingPunct="1">
        <a:lnSpc>
          <a:spcPct val="90000"/>
        </a:lnSpc>
        <a:spcBef>
          <a:spcPts val="1333"/>
        </a:spcBef>
        <a:buFont typeface="Arial" panose="020B0604020202020204" pitchFamily="34" charset="0"/>
        <a:buChar char="•"/>
        <a:defRPr sz="6400" kern="1200">
          <a:solidFill>
            <a:schemeClr val="tx1"/>
          </a:solidFill>
          <a:latin typeface="+mn-lt"/>
          <a:ea typeface="+mn-ea"/>
          <a:cs typeface="+mn-cs"/>
        </a:defRPr>
      </a:lvl2pPr>
      <a:lvl3pPr marL="3048038" indent="-609608" algn="l" defTabSz="2438430" rtl="0" eaLnBrk="1" latinLnBrk="0" hangingPunct="1">
        <a:lnSpc>
          <a:spcPct val="90000"/>
        </a:lnSpc>
        <a:spcBef>
          <a:spcPts val="1333"/>
        </a:spcBef>
        <a:buFont typeface="Arial" panose="020B0604020202020204" pitchFamily="34" charset="0"/>
        <a:buChar char="•"/>
        <a:defRPr sz="5333" kern="1200">
          <a:solidFill>
            <a:schemeClr val="tx1"/>
          </a:solidFill>
          <a:latin typeface="+mn-lt"/>
          <a:ea typeface="+mn-ea"/>
          <a:cs typeface="+mn-cs"/>
        </a:defRPr>
      </a:lvl3pPr>
      <a:lvl4pPr marL="4267253"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4pPr>
      <a:lvl5pPr marL="548646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5pPr>
      <a:lvl6pPr marL="670568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6pPr>
      <a:lvl7pPr marL="7924899"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7pPr>
      <a:lvl8pPr marL="9144114"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8pPr>
      <a:lvl9pPr marL="10363330" indent="-609608" algn="l" defTabSz="2438430" rtl="0" eaLnBrk="1" latinLnBrk="0" hangingPunct="1">
        <a:lnSpc>
          <a:spcPct val="90000"/>
        </a:lnSpc>
        <a:spcBef>
          <a:spcPts val="1333"/>
        </a:spcBef>
        <a:buFont typeface="Arial" panose="020B0604020202020204" pitchFamily="34" charset="0"/>
        <a:buChar char="•"/>
        <a:defRPr sz="4800" kern="1200">
          <a:solidFill>
            <a:schemeClr val="tx1"/>
          </a:solidFill>
          <a:latin typeface="+mn-lt"/>
          <a:ea typeface="+mn-ea"/>
          <a:cs typeface="+mn-cs"/>
        </a:defRPr>
      </a:lvl9pPr>
    </p:bodyStyle>
    <p:otherStyle>
      <a:defPPr>
        <a:defRPr lang="en-US"/>
      </a:defPPr>
      <a:lvl1pPr marL="0" algn="l" defTabSz="2438430" rtl="0" eaLnBrk="1" latinLnBrk="0" hangingPunct="1">
        <a:defRPr sz="4800" kern="1200">
          <a:solidFill>
            <a:schemeClr val="tx1"/>
          </a:solidFill>
          <a:latin typeface="+mn-lt"/>
          <a:ea typeface="+mn-ea"/>
          <a:cs typeface="+mn-cs"/>
        </a:defRPr>
      </a:lvl1pPr>
      <a:lvl2pPr marL="1219215" algn="l" defTabSz="2438430" rtl="0" eaLnBrk="1" latinLnBrk="0" hangingPunct="1">
        <a:defRPr sz="4800" kern="1200">
          <a:solidFill>
            <a:schemeClr val="tx1"/>
          </a:solidFill>
          <a:latin typeface="+mn-lt"/>
          <a:ea typeface="+mn-ea"/>
          <a:cs typeface="+mn-cs"/>
        </a:defRPr>
      </a:lvl2pPr>
      <a:lvl3pPr marL="2438430" algn="l" defTabSz="2438430" rtl="0" eaLnBrk="1" latinLnBrk="0" hangingPunct="1">
        <a:defRPr sz="4800" kern="1200">
          <a:solidFill>
            <a:schemeClr val="tx1"/>
          </a:solidFill>
          <a:latin typeface="+mn-lt"/>
          <a:ea typeface="+mn-ea"/>
          <a:cs typeface="+mn-cs"/>
        </a:defRPr>
      </a:lvl3pPr>
      <a:lvl4pPr marL="3657646" algn="l" defTabSz="2438430" rtl="0" eaLnBrk="1" latinLnBrk="0" hangingPunct="1">
        <a:defRPr sz="4800" kern="1200">
          <a:solidFill>
            <a:schemeClr val="tx1"/>
          </a:solidFill>
          <a:latin typeface="+mn-lt"/>
          <a:ea typeface="+mn-ea"/>
          <a:cs typeface="+mn-cs"/>
        </a:defRPr>
      </a:lvl4pPr>
      <a:lvl5pPr marL="4876861" algn="l" defTabSz="2438430" rtl="0" eaLnBrk="1" latinLnBrk="0" hangingPunct="1">
        <a:defRPr sz="4800" kern="1200">
          <a:solidFill>
            <a:schemeClr val="tx1"/>
          </a:solidFill>
          <a:latin typeface="+mn-lt"/>
          <a:ea typeface="+mn-ea"/>
          <a:cs typeface="+mn-cs"/>
        </a:defRPr>
      </a:lvl5pPr>
      <a:lvl6pPr marL="6096076" algn="l" defTabSz="2438430" rtl="0" eaLnBrk="1" latinLnBrk="0" hangingPunct="1">
        <a:defRPr sz="4800" kern="1200">
          <a:solidFill>
            <a:schemeClr val="tx1"/>
          </a:solidFill>
          <a:latin typeface="+mn-lt"/>
          <a:ea typeface="+mn-ea"/>
          <a:cs typeface="+mn-cs"/>
        </a:defRPr>
      </a:lvl6pPr>
      <a:lvl7pPr marL="7315291" algn="l" defTabSz="2438430" rtl="0" eaLnBrk="1" latinLnBrk="0" hangingPunct="1">
        <a:defRPr sz="4800" kern="1200">
          <a:solidFill>
            <a:schemeClr val="tx1"/>
          </a:solidFill>
          <a:latin typeface="+mn-lt"/>
          <a:ea typeface="+mn-ea"/>
          <a:cs typeface="+mn-cs"/>
        </a:defRPr>
      </a:lvl7pPr>
      <a:lvl8pPr marL="8534507" algn="l" defTabSz="2438430" rtl="0" eaLnBrk="1" latinLnBrk="0" hangingPunct="1">
        <a:defRPr sz="4800" kern="1200">
          <a:solidFill>
            <a:schemeClr val="tx1"/>
          </a:solidFill>
          <a:latin typeface="+mn-lt"/>
          <a:ea typeface="+mn-ea"/>
          <a:cs typeface="+mn-cs"/>
        </a:defRPr>
      </a:lvl8pPr>
      <a:lvl9pPr marL="9753722" algn="l" defTabSz="2438430" rtl="0" eaLnBrk="1" latinLnBrk="0" hangingPunct="1">
        <a:defRPr sz="4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tmp"/><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 y="-160637"/>
            <a:ext cx="27431999" cy="3151766"/>
          </a:xfrm>
          <a:prstGeom prst="rect">
            <a:avLst/>
          </a:prstGeom>
          <a:solidFill>
            <a:srgbClr val="9C1200"/>
          </a:solidFill>
          <a:ln>
            <a:solidFill>
              <a:srgbClr val="9C1200"/>
            </a:solidFill>
          </a:ln>
        </p:spPr>
        <p:style>
          <a:lnRef idx="2">
            <a:schemeClr val="accent1">
              <a:shade val="50000"/>
            </a:schemeClr>
          </a:lnRef>
          <a:fillRef idx="1">
            <a:schemeClr val="accent1"/>
          </a:fillRef>
          <a:effectRef idx="0">
            <a:schemeClr val="accent1"/>
          </a:effectRef>
          <a:fontRef idx="minor">
            <a:schemeClr val="lt1"/>
          </a:fontRef>
        </p:style>
        <p:txBody>
          <a:bodyPr lIns="146949" tIns="73476" rIns="146949" bIns="73476" anchor="ctr"/>
          <a:lstStyle/>
          <a:p>
            <a:pPr algn="ctr" defTabSz="5877992">
              <a:defRPr/>
            </a:pPr>
            <a:r>
              <a:rPr lang="en-US" altLang="en-US" sz="5200" dirty="0">
                <a:latin typeface="Arial" charset="0"/>
                <a:ea typeface="ＭＳ Ｐゴシック" charset="-128"/>
              </a:rPr>
              <a:t>Item Removal Detection for Retail Environments with Neural Networks </a:t>
            </a:r>
          </a:p>
          <a:p>
            <a:pPr algn="ctr" defTabSz="5877992">
              <a:defRPr/>
            </a:pPr>
            <a:r>
              <a:rPr kumimoji="0" lang="en-US" altLang="zh-TW" sz="4000" dirty="0">
                <a:solidFill>
                  <a:srgbClr val="FFFFFF"/>
                </a:solidFill>
                <a:latin typeface="Helvetica" pitchFamily="34" charset="0"/>
              </a:rPr>
              <a:t>Lingjie Kong, Xingchen Fan</a:t>
            </a:r>
            <a:endParaRPr kumimoji="0" lang="zh-TW" altLang="en-US" sz="4000" dirty="0">
              <a:solidFill>
                <a:srgbClr val="FFFFFF"/>
              </a:solidFill>
              <a:latin typeface="Helvetica" pitchFamily="34" charset="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62335" y="26505"/>
            <a:ext cx="2840107" cy="284010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6" name="Rounded Rectangle 25"/>
          <p:cNvSpPr/>
          <p:nvPr/>
        </p:nvSpPr>
        <p:spPr>
          <a:xfrm>
            <a:off x="171781" y="3447460"/>
            <a:ext cx="6686220" cy="8109975"/>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28" name="Subtitle 3"/>
          <p:cNvSpPr txBox="1">
            <a:spLocks/>
          </p:cNvSpPr>
          <p:nvPr/>
        </p:nvSpPr>
        <p:spPr>
          <a:xfrm>
            <a:off x="171778" y="3496454"/>
            <a:ext cx="6686222"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Introduction</a:t>
            </a:r>
          </a:p>
        </p:txBody>
      </p:sp>
      <p:sp>
        <p:nvSpPr>
          <p:cNvPr id="33" name="TextBox 32"/>
          <p:cNvSpPr txBox="1"/>
          <p:nvPr/>
        </p:nvSpPr>
        <p:spPr>
          <a:xfrm>
            <a:off x="220497" y="4155409"/>
            <a:ext cx="6686219" cy="7017306"/>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Motivation</a:t>
            </a:r>
            <a:r>
              <a:rPr lang="en-US" sz="2500" dirty="0">
                <a:solidFill>
                  <a:srgbClr val="000000"/>
                </a:solidFill>
                <a:latin typeface="Helvetica" charset="0"/>
                <a:ea typeface="Helvetica" charset="0"/>
                <a:cs typeface="Helvetica" charset="0"/>
              </a:rPr>
              <a:t>: Enhance shopping experience through item removal detection, so people can just shop and go</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Problem Definition</a:t>
            </a:r>
            <a:r>
              <a:rPr lang="en-US" sz="2500" dirty="0">
                <a:solidFill>
                  <a:srgbClr val="000000"/>
                </a:solidFill>
                <a:latin typeface="Helvetica" charset="0"/>
                <a:ea typeface="Helvetica" charset="0"/>
                <a:cs typeface="Helvetica" charset="0"/>
              </a:rPr>
              <a:t>: Given a set of video frames, determine whether people are adding items or removing items.</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Input</a:t>
            </a:r>
            <a:r>
              <a:rPr lang="en-US" sz="2500" dirty="0">
                <a:solidFill>
                  <a:srgbClr val="000000"/>
                </a:solidFill>
                <a:latin typeface="Helvetica" charset="0"/>
                <a:ea typeface="Helvetica" charset="0"/>
                <a:cs typeface="Helvetica" charset="0"/>
              </a:rPr>
              <a:t>: Video snippets of people’s shopping actions</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Output</a:t>
            </a:r>
            <a:r>
              <a:rPr lang="en-US" sz="2500" dirty="0">
                <a:solidFill>
                  <a:srgbClr val="000000"/>
                </a:solidFill>
                <a:latin typeface="Helvetica" charset="0"/>
                <a:ea typeface="Helvetica" charset="0"/>
                <a:cs typeface="Helvetica" charset="0"/>
              </a:rPr>
              <a:t>: Classes of adding item, removing item, null action, as well as item classes</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Challenge</a:t>
            </a:r>
            <a:r>
              <a:rPr lang="en-US" sz="2500" dirty="0">
                <a:solidFill>
                  <a:srgbClr val="000000"/>
                </a:solidFill>
                <a:latin typeface="Helvetica" charset="0"/>
                <a:ea typeface="Helvetica" charset="0"/>
                <a:cs typeface="Helvetica" charset="0"/>
              </a:rPr>
              <a:t>: Video classification requires preprocessing the raw video and needs a more complicated network structure</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Result</a:t>
            </a:r>
            <a:r>
              <a:rPr lang="en-US" sz="2500" dirty="0">
                <a:solidFill>
                  <a:srgbClr val="000000"/>
                </a:solidFill>
                <a:latin typeface="Helvetica" charset="0"/>
                <a:ea typeface="Helvetica" charset="0"/>
                <a:cs typeface="Helvetica" charset="0"/>
              </a:rPr>
              <a:t>: Best late fusion neural network structure with </a:t>
            </a:r>
            <a:r>
              <a:rPr lang="en-US" sz="2500" dirty="0" err="1">
                <a:solidFill>
                  <a:srgbClr val="000000"/>
                </a:solidFill>
                <a:latin typeface="Helvetica" charset="0"/>
                <a:ea typeface="Helvetica" charset="0"/>
                <a:cs typeface="Helvetica" charset="0"/>
              </a:rPr>
              <a:t>SqueezeNet</a:t>
            </a:r>
            <a:r>
              <a:rPr lang="en-US" sz="2500" dirty="0">
                <a:solidFill>
                  <a:srgbClr val="000000"/>
                </a:solidFill>
                <a:latin typeface="Helvetica" charset="0"/>
                <a:ea typeface="Helvetica" charset="0"/>
                <a:cs typeface="Helvetica" charset="0"/>
              </a:rPr>
              <a:t> transfer learning model while modifying the last layer to be fully connected gives an accuracy of more than </a:t>
            </a:r>
            <a:r>
              <a:rPr lang="en-US" sz="2500" b="1" dirty="0">
                <a:latin typeface="Helvetica" charset="0"/>
                <a:ea typeface="Helvetica" charset="0"/>
                <a:cs typeface="Helvetica" charset="0"/>
              </a:rPr>
              <a:t>70%</a:t>
            </a:r>
            <a:r>
              <a:rPr lang="en-US" sz="2500" dirty="0">
                <a:solidFill>
                  <a:srgbClr val="000000"/>
                </a:solidFill>
                <a:latin typeface="Helvetica" charset="0"/>
                <a:ea typeface="Helvetica" charset="0"/>
                <a:cs typeface="Helvetica" charset="0"/>
              </a:rPr>
              <a:t>.</a:t>
            </a:r>
          </a:p>
        </p:txBody>
      </p:sp>
      <p:sp>
        <p:nvSpPr>
          <p:cNvPr id="73" name="Rounded Rectangle 25"/>
          <p:cNvSpPr/>
          <p:nvPr/>
        </p:nvSpPr>
        <p:spPr>
          <a:xfrm>
            <a:off x="7102310" y="8967789"/>
            <a:ext cx="6441909" cy="9058953"/>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80" name="Rounded Rectangle 25"/>
          <p:cNvSpPr/>
          <p:nvPr/>
        </p:nvSpPr>
        <p:spPr>
          <a:xfrm>
            <a:off x="13788529" y="3447460"/>
            <a:ext cx="6441909" cy="9610531"/>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81" name="Rounded Rectangle 25"/>
          <p:cNvSpPr/>
          <p:nvPr/>
        </p:nvSpPr>
        <p:spPr>
          <a:xfrm>
            <a:off x="20455045" y="3447462"/>
            <a:ext cx="6846325" cy="4151874"/>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82" name="Subtitle 3"/>
          <p:cNvSpPr txBox="1">
            <a:spLocks/>
          </p:cNvSpPr>
          <p:nvPr/>
        </p:nvSpPr>
        <p:spPr>
          <a:xfrm>
            <a:off x="7130566" y="9035274"/>
            <a:ext cx="6441910"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Late Fusion with CNN</a:t>
            </a:r>
          </a:p>
        </p:txBody>
      </p:sp>
      <p:sp>
        <p:nvSpPr>
          <p:cNvPr id="95" name="Subtitle 3"/>
          <p:cNvSpPr txBox="1">
            <a:spLocks/>
          </p:cNvSpPr>
          <p:nvPr/>
        </p:nvSpPr>
        <p:spPr>
          <a:xfrm>
            <a:off x="13818080" y="13154298"/>
            <a:ext cx="6422208"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3D </a:t>
            </a:r>
            <a:r>
              <a:rPr lang="en-US" sz="4000" spc="300" dirty="0" err="1">
                <a:solidFill>
                  <a:srgbClr val="8C1515"/>
                </a:solidFill>
                <a:ea typeface=""/>
                <a:cs typeface=""/>
              </a:rPr>
              <a:t>ConvNets</a:t>
            </a:r>
            <a:r>
              <a:rPr lang="en-US" sz="4000" spc="300" dirty="0">
                <a:solidFill>
                  <a:srgbClr val="8C1515"/>
                </a:solidFill>
                <a:ea typeface=""/>
                <a:cs typeface=""/>
              </a:rPr>
              <a:t> (C3D)</a:t>
            </a:r>
          </a:p>
        </p:txBody>
      </p:sp>
      <p:sp>
        <p:nvSpPr>
          <p:cNvPr id="96" name="Rounded Rectangle 25"/>
          <p:cNvSpPr/>
          <p:nvPr/>
        </p:nvSpPr>
        <p:spPr>
          <a:xfrm>
            <a:off x="20455045" y="15649270"/>
            <a:ext cx="6846323" cy="2377472"/>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00" name="Subtitle 3"/>
          <p:cNvSpPr txBox="1">
            <a:spLocks/>
          </p:cNvSpPr>
          <p:nvPr/>
        </p:nvSpPr>
        <p:spPr>
          <a:xfrm>
            <a:off x="20474747" y="15688453"/>
            <a:ext cx="6826623"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Reference</a:t>
            </a:r>
          </a:p>
        </p:txBody>
      </p:sp>
      <p:sp>
        <p:nvSpPr>
          <p:cNvPr id="115" name="TextBox 114"/>
          <p:cNvSpPr txBox="1"/>
          <p:nvPr/>
        </p:nvSpPr>
        <p:spPr>
          <a:xfrm>
            <a:off x="13807690" y="13727260"/>
            <a:ext cx="6473952" cy="4708981"/>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C3D</a:t>
            </a:r>
            <a:r>
              <a:rPr lang="en-US" sz="2500" dirty="0">
                <a:solidFill>
                  <a:srgbClr val="000000"/>
                </a:solidFill>
                <a:latin typeface="Helvetica" charset="0"/>
                <a:ea typeface="Helvetica" charset="0"/>
                <a:cs typeface="Helvetica" charset="0"/>
              </a:rPr>
              <a:t>: </a:t>
            </a:r>
            <a:r>
              <a:rPr lang="en-US" altLang="zh-CN" sz="2500" dirty="0">
                <a:solidFill>
                  <a:srgbClr val="000000"/>
                </a:solidFill>
                <a:latin typeface="Helvetica" charset="0"/>
                <a:ea typeface="Helvetica" charset="0"/>
                <a:cs typeface="Helvetica" charset="0"/>
              </a:rPr>
              <a:t>C3D model i</a:t>
            </a:r>
            <a:r>
              <a:rPr lang="en-US" sz="2500" dirty="0">
                <a:solidFill>
                  <a:srgbClr val="000000"/>
                </a:solidFill>
                <a:latin typeface="Helvetica" charset="0"/>
                <a:ea typeface="Helvetica" charset="0"/>
                <a:cs typeface="Helvetica" charset="0"/>
              </a:rPr>
              <a:t>ncorporates temporal information directly by cascading several 3D convolution layers and 3D pooling layers. Video frames are concatenated directly along the temporal dimension.</a:t>
            </a: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r>
              <a:rPr lang="en-US" altLang="zh-CN" sz="2500" b="1" dirty="0">
                <a:solidFill>
                  <a:srgbClr val="000000"/>
                </a:solidFill>
                <a:latin typeface="Helvetica" charset="0"/>
                <a:ea typeface="Helvetica" charset="0"/>
                <a:cs typeface="Helvetica" charset="0"/>
              </a:rPr>
              <a:t>Transfer Learning: </a:t>
            </a:r>
            <a:r>
              <a:rPr lang="en-US" altLang="zh-CN" sz="2500" dirty="0">
                <a:solidFill>
                  <a:srgbClr val="000000"/>
                </a:solidFill>
                <a:latin typeface="Helvetica" charset="0"/>
                <a:ea typeface="Helvetica" charset="0"/>
                <a:cs typeface="Helvetica" charset="0"/>
              </a:rPr>
              <a:t>We started with a C3D model pretrained on Sports-1M and fine-tuned the last fully-connected layer for prediction</a:t>
            </a: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p:txBody>
      </p:sp>
      <p:sp>
        <p:nvSpPr>
          <p:cNvPr id="116" name="TextBox 115"/>
          <p:cNvSpPr txBox="1"/>
          <p:nvPr/>
        </p:nvSpPr>
        <p:spPr>
          <a:xfrm>
            <a:off x="20504301" y="16289037"/>
            <a:ext cx="6826623" cy="1631216"/>
          </a:xfrm>
          <a:prstGeom prst="rect">
            <a:avLst/>
          </a:prstGeom>
          <a:noFill/>
        </p:spPr>
        <p:txBody>
          <a:bodyPr wrap="square" rtlCol="0">
            <a:spAutoFit/>
          </a:bodyPr>
          <a:lstStyle/>
          <a:p>
            <a:pPr indent="-457200" defTabSz="1306266" fontAlgn="base">
              <a:spcBef>
                <a:spcPct val="0"/>
              </a:spcBef>
              <a:spcAft>
                <a:spcPct val="0"/>
              </a:spcAft>
            </a:pPr>
            <a:r>
              <a:rPr lang="en-US" sz="2000" dirty="0">
                <a:solidFill>
                  <a:srgbClr val="000000"/>
                </a:solidFill>
                <a:latin typeface="Helvetica" charset="0"/>
                <a:ea typeface="Helvetica" charset="0"/>
                <a:cs typeface="Helvetica" charset="0"/>
              </a:rPr>
              <a:t>[1] </a:t>
            </a:r>
            <a:r>
              <a:rPr lang="en-US" altLang="zh-CN" sz="2000" dirty="0">
                <a:solidFill>
                  <a:srgbClr val="000000"/>
                </a:solidFill>
                <a:latin typeface="Helvetica" charset="0"/>
                <a:ea typeface="Helvetica" charset="0"/>
                <a:cs typeface="Helvetica" charset="0"/>
              </a:rPr>
              <a:t>A. </a:t>
            </a:r>
            <a:r>
              <a:rPr lang="en-US" altLang="zh-CN" sz="2000" dirty="0" err="1">
                <a:solidFill>
                  <a:srgbClr val="000000"/>
                </a:solidFill>
                <a:latin typeface="Helvetica" charset="0"/>
                <a:ea typeface="Helvetica" charset="0"/>
                <a:cs typeface="Helvetica" charset="0"/>
              </a:rPr>
              <a:t>Karpathy</a:t>
            </a:r>
            <a:r>
              <a:rPr lang="en-US" altLang="zh-CN" sz="2000" dirty="0">
                <a:solidFill>
                  <a:srgbClr val="000000"/>
                </a:solidFill>
                <a:latin typeface="Helvetica" charset="0"/>
                <a:ea typeface="Helvetica" charset="0"/>
                <a:cs typeface="Helvetica" charset="0"/>
              </a:rPr>
              <a:t>, et al, “Large-scale video classification with convolutional neural networks”.</a:t>
            </a:r>
          </a:p>
          <a:p>
            <a:pPr indent="-457200" defTabSz="1306266" fontAlgn="base">
              <a:spcBef>
                <a:spcPct val="0"/>
              </a:spcBef>
              <a:spcAft>
                <a:spcPct val="0"/>
              </a:spcAft>
            </a:pPr>
            <a:r>
              <a:rPr lang="en-US" altLang="zh-CN" sz="2000" dirty="0">
                <a:solidFill>
                  <a:srgbClr val="000000"/>
                </a:solidFill>
                <a:latin typeface="Helvetica" charset="0"/>
                <a:ea typeface="Helvetica" charset="0"/>
                <a:cs typeface="Helvetica" charset="0"/>
              </a:rPr>
              <a:t>[2] D. Tran, et al, “Learning spatiotemporal features with 3D convolutional networks,”</a:t>
            </a:r>
            <a:endParaRPr lang="zh-CN" altLang="zh-CN" sz="2000" dirty="0">
              <a:solidFill>
                <a:srgbClr val="000000"/>
              </a:solidFill>
              <a:latin typeface="Helvetica" charset="0"/>
              <a:ea typeface="Helvetica" charset="0"/>
              <a:cs typeface="Helvetica" charset="0"/>
            </a:endParaRPr>
          </a:p>
          <a:p>
            <a:pPr marL="571500" indent="-457200" defTabSz="1306266" fontAlgn="base">
              <a:spcBef>
                <a:spcPct val="0"/>
              </a:spcBef>
              <a:spcAft>
                <a:spcPct val="0"/>
              </a:spcAft>
              <a:buFont typeface="Arial" charset="0"/>
              <a:buChar char="•"/>
            </a:pPr>
            <a:endParaRPr lang="en-US" sz="2000" dirty="0">
              <a:solidFill>
                <a:srgbClr val="000000"/>
              </a:solidFill>
              <a:latin typeface="Helvetica" charset="0"/>
              <a:ea typeface="Helvetica" charset="0"/>
              <a:cs typeface="Helvetica" charset="0"/>
            </a:endParaRPr>
          </a:p>
        </p:txBody>
      </p:sp>
      <p:sp>
        <p:nvSpPr>
          <p:cNvPr id="117" name="Rounded Rectangle 25"/>
          <p:cNvSpPr/>
          <p:nvPr/>
        </p:nvSpPr>
        <p:spPr>
          <a:xfrm>
            <a:off x="171779" y="11701849"/>
            <a:ext cx="6686220" cy="6324895"/>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18" name="Subtitle 3"/>
          <p:cNvSpPr txBox="1">
            <a:spLocks/>
          </p:cNvSpPr>
          <p:nvPr/>
        </p:nvSpPr>
        <p:spPr>
          <a:xfrm>
            <a:off x="219803" y="11701849"/>
            <a:ext cx="6686222"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lvl="0" fontAlgn="auto">
              <a:spcBef>
                <a:spcPts val="600"/>
              </a:spcBef>
              <a:spcAft>
                <a:spcPts val="0"/>
              </a:spcAft>
              <a:buClr>
                <a:srgbClr val="8C1515"/>
              </a:buClr>
              <a:defRPr/>
            </a:pPr>
            <a:r>
              <a:rPr lang="en-US" sz="4000" spc="300" dirty="0">
                <a:solidFill>
                  <a:srgbClr val="8C1515"/>
                </a:solidFill>
                <a:ea typeface=""/>
                <a:cs typeface=""/>
              </a:rPr>
              <a:t>Pre-process Data</a:t>
            </a:r>
          </a:p>
        </p:txBody>
      </p:sp>
      <p:sp>
        <p:nvSpPr>
          <p:cNvPr id="56" name="TextBox 55"/>
          <p:cNvSpPr txBox="1"/>
          <p:nvPr/>
        </p:nvSpPr>
        <p:spPr>
          <a:xfrm>
            <a:off x="7157622" y="9590540"/>
            <a:ext cx="6383344" cy="8556188"/>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Late Fusion:</a:t>
            </a:r>
            <a:r>
              <a:rPr lang="en-US" sz="2500" dirty="0">
                <a:solidFill>
                  <a:srgbClr val="000000"/>
                </a:solidFill>
                <a:latin typeface="Helvetica" charset="0"/>
                <a:ea typeface="Helvetica" charset="0"/>
                <a:cs typeface="Helvetica" charset="0"/>
              </a:rPr>
              <a:t> Late fusion model places two or more separated single-frame networks with shared parameters. Its result will be concatenated together into a fully connected layer for prediction.</a:t>
            </a: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endParaRPr lang="en-US" sz="2500" dirty="0">
              <a:solidFill>
                <a:srgbClr val="000000"/>
              </a:solidFill>
              <a:latin typeface="Helvetica" charset="0"/>
              <a:ea typeface="Helvetica" charset="0"/>
              <a:cs typeface="Helvetica" charset="0"/>
            </a:endParaRP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Transfer Learning: </a:t>
            </a:r>
            <a:r>
              <a:rPr lang="en-US" sz="2500" dirty="0">
                <a:solidFill>
                  <a:srgbClr val="000000"/>
                </a:solidFill>
                <a:latin typeface="Helvetica" charset="0"/>
                <a:ea typeface="Helvetica" charset="0"/>
                <a:cs typeface="Helvetica" charset="0"/>
              </a:rPr>
              <a:t>We used </a:t>
            </a:r>
            <a:r>
              <a:rPr lang="en-US" sz="2500" dirty="0" err="1">
                <a:solidFill>
                  <a:srgbClr val="000000"/>
                </a:solidFill>
                <a:latin typeface="Helvetica" charset="0"/>
                <a:ea typeface="Helvetica" charset="0"/>
                <a:cs typeface="Helvetica" charset="0"/>
              </a:rPr>
              <a:t>SqueezeNet</a:t>
            </a:r>
            <a:r>
              <a:rPr lang="en-US" sz="2500" dirty="0">
                <a:solidFill>
                  <a:srgbClr val="000000"/>
                </a:solidFill>
                <a:latin typeface="Helvetica" charset="0"/>
                <a:ea typeface="Helvetica" charset="0"/>
                <a:cs typeface="Helvetica" charset="0"/>
              </a:rPr>
              <a:t> model </a:t>
            </a:r>
            <a:r>
              <a:rPr lang="en-US" altLang="zh-CN" sz="2500" dirty="0">
                <a:solidFill>
                  <a:srgbClr val="000000"/>
                </a:solidFill>
                <a:latin typeface="Helvetica" charset="0"/>
                <a:ea typeface="Helvetica" charset="0"/>
                <a:cs typeface="Helvetica" charset="0"/>
              </a:rPr>
              <a:t>pretrained </a:t>
            </a:r>
            <a:r>
              <a:rPr lang="en-US" sz="2500" dirty="0">
                <a:solidFill>
                  <a:srgbClr val="000000"/>
                </a:solidFill>
                <a:latin typeface="Helvetica" charset="0"/>
                <a:ea typeface="Helvetica" charset="0"/>
                <a:cs typeface="Helvetica" charset="0"/>
              </a:rPr>
              <a:t>on ImageNet for our late fusion. We replaced the last convolution layer with a fully connected layer and only train the last layer to make prediction.</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Training, Validation and Test: </a:t>
            </a:r>
            <a:r>
              <a:rPr lang="en-US" sz="2500" dirty="0">
                <a:solidFill>
                  <a:srgbClr val="000000"/>
                </a:solidFill>
                <a:latin typeface="Helvetica" charset="0"/>
                <a:ea typeface="Helvetica" charset="0"/>
                <a:cs typeface="Helvetica" charset="0"/>
              </a:rPr>
              <a:t>We split 1980 collected sets of video frames into 1580, 200, 200 for training, validation, and testing. </a:t>
            </a:r>
            <a:endParaRPr lang="en-US" sz="2500" b="1" dirty="0">
              <a:solidFill>
                <a:srgbClr val="000000"/>
              </a:solidFill>
              <a:latin typeface="Helvetica" charset="0"/>
              <a:ea typeface="Helvetica" charset="0"/>
              <a:cs typeface="Helvetica" charset="0"/>
            </a:endParaRPr>
          </a:p>
        </p:txBody>
      </p:sp>
      <p:sp>
        <p:nvSpPr>
          <p:cNvPr id="75" name="Rounded Rectangle 25"/>
          <p:cNvSpPr/>
          <p:nvPr/>
        </p:nvSpPr>
        <p:spPr>
          <a:xfrm>
            <a:off x="7092457" y="3447459"/>
            <a:ext cx="6441909" cy="5401228"/>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68" name="TextBox 167"/>
          <p:cNvSpPr txBox="1"/>
          <p:nvPr/>
        </p:nvSpPr>
        <p:spPr>
          <a:xfrm>
            <a:off x="219803" y="12439542"/>
            <a:ext cx="6608912" cy="2015936"/>
          </a:xfrm>
          <a:prstGeom prst="rect">
            <a:avLst/>
          </a:prstGeom>
          <a:noFill/>
        </p:spPr>
        <p:txBody>
          <a:bodyPr wrap="square" rtlCol="0">
            <a:spAutoFit/>
          </a:bodyPr>
          <a:lstStyle/>
          <a:p>
            <a:pPr marL="571500" indent="-571500" algn="just"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Raw Data: </a:t>
            </a:r>
            <a:r>
              <a:rPr lang="en-US" sz="2500" dirty="0">
                <a:solidFill>
                  <a:srgbClr val="000000"/>
                </a:solidFill>
                <a:latin typeface="Helvetica" charset="0"/>
                <a:ea typeface="Helvetica" charset="0"/>
                <a:cs typeface="Helvetica" charset="0"/>
              </a:rPr>
              <a:t>Camera is mounted on top of retail refrigerator to collect raw video. Classes and frames of interest are labelled for training and prediction.</a:t>
            </a:r>
          </a:p>
          <a:p>
            <a:pPr marL="571500" indent="-571500" algn="just"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One Frame of Video</a:t>
            </a:r>
            <a:endParaRPr lang="en-US" sz="2500" dirty="0">
              <a:solidFill>
                <a:srgbClr val="000000"/>
              </a:solidFill>
              <a:latin typeface="Helvetica" charset="0"/>
              <a:ea typeface="Helvetica" charset="0"/>
              <a:cs typeface="Helvetica" charset="0"/>
            </a:endParaRPr>
          </a:p>
        </p:txBody>
      </p:sp>
      <p:sp>
        <p:nvSpPr>
          <p:cNvPr id="175" name="Rounded Rectangle 25"/>
          <p:cNvSpPr/>
          <p:nvPr/>
        </p:nvSpPr>
        <p:spPr>
          <a:xfrm>
            <a:off x="13788532" y="13167518"/>
            <a:ext cx="6441909" cy="4859225"/>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80" name="Subtitle 3"/>
          <p:cNvSpPr txBox="1">
            <a:spLocks/>
          </p:cNvSpPr>
          <p:nvPr/>
        </p:nvSpPr>
        <p:spPr>
          <a:xfrm>
            <a:off x="20484595" y="3447461"/>
            <a:ext cx="6826623"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endParaRPr lang="en-US" sz="4000" spc="300" dirty="0">
              <a:solidFill>
                <a:srgbClr val="8C1515"/>
              </a:solidFill>
              <a:ea typeface=""/>
              <a:cs typeface=""/>
            </a:endParaRPr>
          </a:p>
        </p:txBody>
      </p:sp>
      <p:sp>
        <p:nvSpPr>
          <p:cNvPr id="181" name="Rounded Rectangle 25"/>
          <p:cNvSpPr/>
          <p:nvPr/>
        </p:nvSpPr>
        <p:spPr>
          <a:xfrm>
            <a:off x="20432247" y="7748444"/>
            <a:ext cx="6849424" cy="3753311"/>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82" name="Subtitle 3"/>
          <p:cNvSpPr txBox="1">
            <a:spLocks/>
          </p:cNvSpPr>
          <p:nvPr/>
        </p:nvSpPr>
        <p:spPr>
          <a:xfrm>
            <a:off x="20533850" y="7748339"/>
            <a:ext cx="6767524" cy="737797"/>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Discussion</a:t>
            </a:r>
          </a:p>
        </p:txBody>
      </p:sp>
      <p:sp>
        <p:nvSpPr>
          <p:cNvPr id="183" name="Rounded Rectangle 25"/>
          <p:cNvSpPr/>
          <p:nvPr/>
        </p:nvSpPr>
        <p:spPr>
          <a:xfrm>
            <a:off x="20455045" y="11658570"/>
            <a:ext cx="6826623" cy="3837224"/>
          </a:xfrm>
          <a:prstGeom prst="roundRect">
            <a:avLst>
              <a:gd name="adj" fmla="val 0"/>
            </a:avLst>
          </a:prstGeom>
          <a:noFill/>
          <a:ln w="9525" cap="flat" cmpd="sng" algn="ctr">
            <a:solidFill>
              <a:srgbClr val="8D3C1E"/>
            </a:solidFill>
            <a:prstDash val="solid"/>
          </a:ln>
          <a:effectLst>
            <a:outerShdw blurRad="38100" dist="25400" dir="2700000" algn="br" rotWithShape="0">
              <a:srgbClr val="000000">
                <a:alpha val="60000"/>
              </a:srgbClr>
            </a:outerShdw>
          </a:effectLst>
        </p:spPr>
        <p:txBody>
          <a:bodyPr rtlCol="0" anchor="ctr"/>
          <a:lstStyle/>
          <a:p>
            <a:pPr marL="0" marR="0" lvl="0" indent="0" algn="ctr" defTabSz="1306266" eaLnBrk="1" fontAlgn="base" latinLnBrk="0" hangingPunct="1">
              <a:lnSpc>
                <a:spcPct val="100000"/>
              </a:lnSpc>
              <a:spcBef>
                <a:spcPct val="0"/>
              </a:spcBef>
              <a:spcAft>
                <a:spcPct val="0"/>
              </a:spcAft>
              <a:buClrTx/>
              <a:buSzTx/>
              <a:buFontTx/>
              <a:buNone/>
              <a:tabLst/>
              <a:defRPr/>
            </a:pPr>
            <a:endParaRPr kumimoji="0" lang="en-US" sz="6857" b="0" i="0" u="none" strike="noStrike" kern="0" cap="none" spc="0" normalizeH="0" baseline="0" noProof="0">
              <a:ln>
                <a:noFill/>
              </a:ln>
              <a:solidFill>
                <a:srgbClr val="FFFFFF"/>
              </a:solidFill>
              <a:effectLst/>
              <a:uLnTx/>
              <a:uFillTx/>
              <a:latin typeface="Source Sans Pro"/>
              <a:ea typeface=""/>
              <a:cs typeface=""/>
            </a:endParaRPr>
          </a:p>
        </p:txBody>
      </p:sp>
      <p:sp>
        <p:nvSpPr>
          <p:cNvPr id="184" name="Subtitle 3"/>
          <p:cNvSpPr txBox="1">
            <a:spLocks/>
          </p:cNvSpPr>
          <p:nvPr/>
        </p:nvSpPr>
        <p:spPr>
          <a:xfrm>
            <a:off x="20514147" y="11701849"/>
            <a:ext cx="6767524" cy="737693"/>
          </a:xfrm>
          <a:prstGeom prst="rect">
            <a:avLst/>
          </a:prstGeom>
        </p:spPr>
        <p:txBody>
          <a:bodyPr vert="horz" wrap="square" lIns="0" tIns="45720" rIns="0" bIns="45720" rtlCol="0">
            <a:noAutofit/>
          </a:bodyPr>
          <a:lstStyle>
            <a:lvl1pPr marL="0" indent="0" algn="ctr" defTabSz="1219215" rtl="0" eaLnBrk="1" fontAlgn="base" hangingPunct="1">
              <a:spcBef>
                <a:spcPct val="20000"/>
              </a:spcBef>
              <a:spcAft>
                <a:spcPct val="0"/>
              </a:spcAft>
              <a:buClr>
                <a:schemeClr val="bg2"/>
              </a:buClr>
              <a:buFont typeface="Wingdings" charset="2"/>
              <a:buNone/>
              <a:defRPr sz="5333" kern="1200" cap="small" spc="800">
                <a:solidFill>
                  <a:srgbClr val="A4001D"/>
                </a:solidFill>
                <a:latin typeface="Arial"/>
                <a:ea typeface="ＭＳ Ｐゴシック" charset="0"/>
                <a:cs typeface="ＭＳ Ｐゴシック" charset="0"/>
              </a:defRPr>
            </a:lvl1pPr>
            <a:lvl2pPr marL="1219215" indent="0" algn="ctr" defTabSz="1219215" rtl="0" eaLnBrk="1" fontAlgn="base" hangingPunct="1">
              <a:spcBef>
                <a:spcPct val="20000"/>
              </a:spcBef>
              <a:spcAft>
                <a:spcPct val="0"/>
              </a:spcAft>
              <a:buClr>
                <a:schemeClr val="bg2"/>
              </a:buClr>
              <a:buFont typeface="Wingdings" charset="2"/>
              <a:buNone/>
              <a:defRPr kern="1200">
                <a:solidFill>
                  <a:schemeClr val="tx1">
                    <a:tint val="75000"/>
                  </a:schemeClr>
                </a:solidFill>
                <a:latin typeface="Arial"/>
                <a:ea typeface="ＭＳ Ｐゴシック" charset="0"/>
                <a:cs typeface="+mn-cs"/>
              </a:defRPr>
            </a:lvl2pPr>
            <a:lvl3pPr marL="2438430" indent="0" algn="ctr" defTabSz="1219215" rtl="0" eaLnBrk="1" fontAlgn="base" hangingPunct="1">
              <a:spcBef>
                <a:spcPct val="20000"/>
              </a:spcBef>
              <a:spcAft>
                <a:spcPct val="0"/>
              </a:spcAft>
              <a:buClr>
                <a:schemeClr val="bg2"/>
              </a:buClr>
              <a:buSzPct val="102000"/>
              <a:buFont typeface="Source Sans Pro" charset="0"/>
              <a:buNone/>
              <a:defRPr kern="1200">
                <a:solidFill>
                  <a:schemeClr val="tx1">
                    <a:tint val="75000"/>
                  </a:schemeClr>
                </a:solidFill>
                <a:latin typeface="Arial"/>
                <a:ea typeface="ＭＳ Ｐゴシック" charset="0"/>
                <a:cs typeface="+mn-cs"/>
              </a:defRPr>
            </a:lvl3pPr>
            <a:lvl4pPr marL="3657646" indent="0" algn="ctr" defTabSz="1219215" rtl="0" eaLnBrk="1" fontAlgn="base" hangingPunct="1">
              <a:spcBef>
                <a:spcPct val="20000"/>
              </a:spcBef>
              <a:spcAft>
                <a:spcPct val="0"/>
              </a:spcAft>
              <a:buClr>
                <a:schemeClr val="bg2"/>
              </a:buClr>
              <a:buFont typeface="Arial" charset="0"/>
              <a:buNone/>
              <a:defRPr kern="1200">
                <a:solidFill>
                  <a:schemeClr val="tx1">
                    <a:tint val="75000"/>
                  </a:schemeClr>
                </a:solidFill>
                <a:latin typeface="Arial"/>
                <a:ea typeface="ＭＳ Ｐゴシック" charset="0"/>
                <a:cs typeface="+mn-cs"/>
              </a:defRPr>
            </a:lvl4pPr>
            <a:lvl5pPr marL="4876861" indent="0" algn="ctr" defTabSz="1219215" rtl="0" eaLnBrk="1" fontAlgn="base" hangingPunct="1">
              <a:spcBef>
                <a:spcPct val="20000"/>
              </a:spcBef>
              <a:spcAft>
                <a:spcPct val="0"/>
              </a:spcAft>
              <a:buClr>
                <a:schemeClr val="bg2"/>
              </a:buClr>
              <a:buFont typeface="Source Sans Pro" charset="0"/>
              <a:buNone/>
              <a:defRPr kern="1200">
                <a:solidFill>
                  <a:schemeClr val="tx1">
                    <a:tint val="75000"/>
                  </a:schemeClr>
                </a:solidFill>
                <a:latin typeface="Arial"/>
                <a:ea typeface="ＭＳ Ｐゴシック" charset="0"/>
                <a:cs typeface="+mn-cs"/>
              </a:defRPr>
            </a:lvl5pPr>
            <a:lvl6pPr marL="6096076"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6pPr>
            <a:lvl7pPr marL="7315291"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7pPr>
            <a:lvl8pPr marL="8534507"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8pPr>
            <a:lvl9pPr marL="9753722" indent="0" algn="ctr" defTabSz="1219215" rtl="0" eaLnBrk="1" latinLnBrk="0" hangingPunct="1">
              <a:spcBef>
                <a:spcPct val="20000"/>
              </a:spcBef>
              <a:buFont typeface="Arial"/>
              <a:buNone/>
              <a:defRPr sz="5333" kern="1200">
                <a:solidFill>
                  <a:schemeClr val="tx1">
                    <a:tint val="75000"/>
                  </a:schemeClr>
                </a:solidFill>
                <a:latin typeface="+mn-lt"/>
                <a:ea typeface="+mn-ea"/>
                <a:cs typeface="+mn-cs"/>
              </a:defRPr>
            </a:lvl9pPr>
          </a:lstStyle>
          <a:p>
            <a:pPr fontAlgn="auto">
              <a:spcBef>
                <a:spcPts val="600"/>
              </a:spcBef>
              <a:spcAft>
                <a:spcPts val="0"/>
              </a:spcAft>
              <a:buClr>
                <a:srgbClr val="8C1515"/>
              </a:buClr>
              <a:defRPr/>
            </a:pPr>
            <a:r>
              <a:rPr lang="en-US" sz="4000" spc="300" dirty="0">
                <a:solidFill>
                  <a:srgbClr val="8C1515"/>
                </a:solidFill>
                <a:ea typeface=""/>
                <a:cs typeface=""/>
              </a:rPr>
              <a:t>Future</a:t>
            </a:r>
          </a:p>
        </p:txBody>
      </p:sp>
      <p:sp>
        <p:nvSpPr>
          <p:cNvPr id="186" name="TextBox 185"/>
          <p:cNvSpPr txBox="1"/>
          <p:nvPr/>
        </p:nvSpPr>
        <p:spPr>
          <a:xfrm>
            <a:off x="20481498" y="8344411"/>
            <a:ext cx="6826623" cy="3170099"/>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Discussion</a:t>
            </a:r>
            <a:r>
              <a:rPr lang="en-US" sz="2500" dirty="0">
                <a:solidFill>
                  <a:srgbClr val="000000"/>
                </a:solidFill>
                <a:latin typeface="Helvetica" charset="0"/>
                <a:ea typeface="Helvetica" charset="0"/>
                <a:cs typeface="Helvetica" charset="0"/>
              </a:rPr>
              <a:t>: Late fusion with pretrained image models have shown great performance for our problem. C3D with transfer learning also shows some promise in achieving good performance. Both models are easy to implement and fast to run, which could be beneficial for real-time implementation in retail environments</a:t>
            </a:r>
            <a:endParaRPr lang="en-US" sz="2800" dirty="0">
              <a:solidFill>
                <a:srgbClr val="000000"/>
              </a:solidFill>
              <a:latin typeface="Helvetica" charset="0"/>
              <a:ea typeface="Helvetica" charset="0"/>
              <a:cs typeface="Helvetica" charset="0"/>
            </a:endParaRPr>
          </a:p>
        </p:txBody>
      </p:sp>
      <p:sp>
        <p:nvSpPr>
          <p:cNvPr id="187" name="TextBox 186"/>
          <p:cNvSpPr txBox="1"/>
          <p:nvPr/>
        </p:nvSpPr>
        <p:spPr>
          <a:xfrm>
            <a:off x="20455044" y="12308362"/>
            <a:ext cx="6826623" cy="3170099"/>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Future</a:t>
            </a:r>
            <a:r>
              <a:rPr lang="en-US" sz="2500" dirty="0">
                <a:solidFill>
                  <a:srgbClr val="000000"/>
                </a:solidFill>
                <a:latin typeface="Helvetica" charset="0"/>
                <a:ea typeface="Helvetica" charset="0"/>
                <a:cs typeface="Helvetica" charset="0"/>
              </a:rPr>
              <a:t>: Both late fusion and C3D models could be further tuned and evaluated on more of our own data. There are also other video classification methods like two-stream convolutional network and long-term recurrent convolutional network (LRCN) that are worth trying for our problem.</a:t>
            </a:r>
          </a:p>
        </p:txBody>
      </p:sp>
      <p:graphicFrame>
        <p:nvGraphicFramePr>
          <p:cNvPr id="39" name="Table 38"/>
          <p:cNvGraphicFramePr>
            <a:graphicFrameLocks noGrp="1"/>
          </p:cNvGraphicFramePr>
          <p:nvPr>
            <p:extLst>
              <p:ext uri="{D42A27DB-BD31-4B8C-83A1-F6EECF244321}">
                <p14:modId xmlns:p14="http://schemas.microsoft.com/office/powerpoint/2010/main" val="1428772830"/>
              </p:ext>
            </p:extLst>
          </p:nvPr>
        </p:nvGraphicFramePr>
        <p:xfrm>
          <a:off x="14433818" y="7500103"/>
          <a:ext cx="5392257" cy="2280795"/>
        </p:xfrm>
        <a:graphic>
          <a:graphicData uri="http://schemas.openxmlformats.org/drawingml/2006/table">
            <a:tbl>
              <a:tblPr firstRow="1" bandRow="1">
                <a:tableStyleId>{72833802-FEF1-4C79-8D5D-14CF1EAF98D9}</a:tableStyleId>
              </a:tblPr>
              <a:tblGrid>
                <a:gridCol w="1479357">
                  <a:extLst>
                    <a:ext uri="{9D8B030D-6E8A-4147-A177-3AD203B41FA5}">
                      <a16:colId xmlns:a16="http://schemas.microsoft.com/office/drawing/2014/main" val="2383540330"/>
                    </a:ext>
                  </a:extLst>
                </a:gridCol>
                <a:gridCol w="978225">
                  <a:extLst>
                    <a:ext uri="{9D8B030D-6E8A-4147-A177-3AD203B41FA5}">
                      <a16:colId xmlns:a16="http://schemas.microsoft.com/office/drawing/2014/main" val="963494913"/>
                    </a:ext>
                  </a:extLst>
                </a:gridCol>
                <a:gridCol w="998883">
                  <a:extLst>
                    <a:ext uri="{9D8B030D-6E8A-4147-A177-3AD203B41FA5}">
                      <a16:colId xmlns:a16="http://schemas.microsoft.com/office/drawing/2014/main" val="476035824"/>
                    </a:ext>
                  </a:extLst>
                </a:gridCol>
                <a:gridCol w="957567">
                  <a:extLst>
                    <a:ext uri="{9D8B030D-6E8A-4147-A177-3AD203B41FA5}">
                      <a16:colId xmlns:a16="http://schemas.microsoft.com/office/drawing/2014/main" val="2384455584"/>
                    </a:ext>
                  </a:extLst>
                </a:gridCol>
                <a:gridCol w="978225">
                  <a:extLst>
                    <a:ext uri="{9D8B030D-6E8A-4147-A177-3AD203B41FA5}">
                      <a16:colId xmlns:a16="http://schemas.microsoft.com/office/drawing/2014/main" val="1255100103"/>
                    </a:ext>
                  </a:extLst>
                </a:gridCol>
              </a:tblGrid>
              <a:tr h="701040">
                <a:tc>
                  <a:txBody>
                    <a:bodyPr/>
                    <a:lstStyle/>
                    <a:p>
                      <a:pPr marL="0" indent="0" algn="ctr" defTabSz="1306266" rtl="0" eaLnBrk="1" fontAlgn="base" latinLnBrk="0" hangingPunct="1">
                        <a:spcBef>
                          <a:spcPct val="0"/>
                        </a:spcBef>
                        <a:spcAft>
                          <a:spcPct val="0"/>
                        </a:spcAft>
                        <a:buFont typeface="Arial" charset="0"/>
                        <a:buNone/>
                      </a:pPr>
                      <a:r>
                        <a:rPr lang="en-US" sz="2000" kern="1200" dirty="0"/>
                        <a:t>Method</a:t>
                      </a:r>
                      <a:endParaRPr lang="en-US" sz="2000" kern="1200" dirty="0">
                        <a:solidFill>
                          <a:srgbClr val="000000"/>
                        </a:solidFill>
                        <a:latin typeface="Helvetica" charset="0"/>
                        <a:ea typeface="Helvetica" charset="0"/>
                        <a:cs typeface="Helvetica" charset="0"/>
                      </a:endParaRPr>
                    </a:p>
                  </a:txBody>
                  <a:tcPr>
                    <a:lnB w="6350" cap="flat" cmpd="sng" algn="ctr">
                      <a:noFill/>
                      <a:prstDash val="solid"/>
                      <a:miter lim="800000"/>
                    </a:lnB>
                    <a:solidFill>
                      <a:srgbClr val="9C1200"/>
                    </a:solidFill>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t>Rand</a:t>
                      </a:r>
                      <a:endParaRPr lang="en-US" sz="2000" kern="1200" dirty="0">
                        <a:solidFill>
                          <a:srgbClr val="000000"/>
                        </a:solidFill>
                        <a:latin typeface="Helvetica" charset="0"/>
                        <a:ea typeface="Helvetica" charset="0"/>
                        <a:cs typeface="Helvetica" charset="0"/>
                      </a:endParaRPr>
                    </a:p>
                  </a:txBody>
                  <a:tcPr>
                    <a:lnB w="6350" cap="flat" cmpd="sng" algn="ctr">
                      <a:noFill/>
                      <a:prstDash val="solid"/>
                      <a:miter lim="800000"/>
                    </a:lnB>
                    <a:solidFill>
                      <a:srgbClr val="9C1200"/>
                    </a:solidFill>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t>LF 1 Frame</a:t>
                      </a:r>
                      <a:endParaRPr lang="en-US" sz="2000" kern="1200" dirty="0">
                        <a:solidFill>
                          <a:srgbClr val="000000"/>
                        </a:solidFill>
                        <a:latin typeface="Helvetica" charset="0"/>
                        <a:ea typeface="Helvetica" charset="0"/>
                        <a:cs typeface="Helvetica" charset="0"/>
                      </a:endParaRPr>
                    </a:p>
                  </a:txBody>
                  <a:tcPr>
                    <a:lnB w="6350" cap="flat" cmpd="sng" algn="ctr">
                      <a:noFill/>
                      <a:prstDash val="solid"/>
                      <a:miter lim="800000"/>
                    </a:lnB>
                    <a:solidFill>
                      <a:srgbClr val="9C1200"/>
                    </a:solidFill>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t>LF 3 Frames</a:t>
                      </a:r>
                      <a:endParaRPr lang="en-US" sz="2000" kern="1200" dirty="0">
                        <a:solidFill>
                          <a:srgbClr val="000000"/>
                        </a:solidFill>
                        <a:latin typeface="Helvetica" charset="0"/>
                        <a:ea typeface="Helvetica" charset="0"/>
                        <a:cs typeface="Helvetica" charset="0"/>
                      </a:endParaRPr>
                    </a:p>
                  </a:txBody>
                  <a:tcPr>
                    <a:lnB w="6350" cap="flat" cmpd="sng" algn="ctr">
                      <a:noFill/>
                      <a:prstDash val="solid"/>
                      <a:miter lim="800000"/>
                    </a:lnB>
                    <a:solidFill>
                      <a:srgbClr val="9C1200"/>
                    </a:solidFill>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t>LF 5 Frames </a:t>
                      </a:r>
                      <a:endParaRPr lang="en-US" sz="2000" kern="1200" dirty="0">
                        <a:solidFill>
                          <a:srgbClr val="000000"/>
                        </a:solidFill>
                        <a:latin typeface="Helvetica" charset="0"/>
                        <a:ea typeface="Helvetica" charset="0"/>
                        <a:cs typeface="Helvetica" charset="0"/>
                      </a:endParaRPr>
                    </a:p>
                  </a:txBody>
                  <a:tcPr>
                    <a:lnB w="6350" cap="flat" cmpd="sng" algn="ctr">
                      <a:noFill/>
                      <a:prstDash val="solid"/>
                      <a:miter lim="800000"/>
                    </a:lnB>
                    <a:solidFill>
                      <a:srgbClr val="9C1200"/>
                    </a:solidFill>
                  </a:tcPr>
                </a:tc>
                <a:extLst>
                  <a:ext uri="{0D108BD9-81ED-4DB2-BD59-A6C34878D82A}">
                    <a16:rowId xmlns:a16="http://schemas.microsoft.com/office/drawing/2014/main" val="2196814087"/>
                  </a:ext>
                </a:extLst>
              </a:tr>
              <a:tr h="701040">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Training</a:t>
                      </a:r>
                    </a:p>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Accuracy</a:t>
                      </a:r>
                    </a:p>
                  </a:txBody>
                  <a:tcPr>
                    <a:lnL w="6350" cap="flat" cmpd="sng" algn="ctr">
                      <a:noFill/>
                      <a:prstDash val="solid"/>
                      <a:miter lim="800000"/>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N/A</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45%</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56%</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71%</a:t>
                      </a:r>
                    </a:p>
                  </a:txBody>
                  <a:tcPr>
                    <a:lnL>
                      <a:noFill/>
                    </a:lnL>
                    <a:lnR>
                      <a:noFill/>
                    </a:lnR>
                    <a:lnT w="6350" cap="flat" cmpd="sng" algn="ctr">
                      <a:noFill/>
                      <a:prstDash val="solid"/>
                      <a:miter lim="800000"/>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4141535910"/>
                  </a:ext>
                </a:extLst>
              </a:tr>
              <a:tr h="878715">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Testing Accuracy</a:t>
                      </a:r>
                    </a:p>
                  </a:txBody>
                  <a:tcPr>
                    <a:lnL w="6350" cap="flat" cmpd="sng" algn="ctr">
                      <a:noFill/>
                      <a:prstDash val="solid"/>
                      <a:miter lim="800000"/>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25%</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44%</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55%</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tc>
                  <a:txBody>
                    <a:bodyPr/>
                    <a:lstStyle/>
                    <a:p>
                      <a:pPr marL="0" indent="0" algn="ctr" defTabSz="1306266" rtl="0" eaLnBrk="1" fontAlgn="base" latinLnBrk="0" hangingPunct="1">
                        <a:spcBef>
                          <a:spcPct val="0"/>
                        </a:spcBef>
                        <a:spcAft>
                          <a:spcPct val="0"/>
                        </a:spcAft>
                        <a:buFont typeface="Arial" charset="0"/>
                        <a:buNone/>
                      </a:pPr>
                      <a:r>
                        <a:rPr lang="en-US" sz="2000" kern="1200" dirty="0">
                          <a:solidFill>
                            <a:srgbClr val="000000"/>
                          </a:solidFill>
                          <a:latin typeface="Helvetica" charset="0"/>
                          <a:ea typeface="Helvetica" charset="0"/>
                          <a:cs typeface="Helvetica" charset="0"/>
                        </a:rPr>
                        <a:t>70%</a:t>
                      </a:r>
                    </a:p>
                  </a:txBody>
                  <a:tcPr>
                    <a:lnL>
                      <a:noFill/>
                    </a:lnL>
                    <a:lnR>
                      <a:noFill/>
                    </a:lnR>
                    <a:lnT w="12700" cap="flat" cmpd="sng" algn="ctr">
                      <a:solidFill>
                        <a:schemeClr val="tx1"/>
                      </a:solidFill>
                      <a:prstDash val="solid"/>
                      <a:round/>
                      <a:headEnd type="none" w="med" len="med"/>
                      <a:tailEnd type="none" w="med" len="med"/>
                    </a:lnT>
                    <a:lnB w="6350" cap="flat" cmpd="sng" algn="ctr">
                      <a:noFill/>
                      <a:prstDash val="solid"/>
                      <a:miter lim="800000"/>
                    </a:lnB>
                    <a:lnTlToBr w="12700" cmpd="sng">
                      <a:noFill/>
                      <a:prstDash val="solid"/>
                    </a:lnTlToBr>
                    <a:lnBlToTr w="12700" cmpd="sng">
                      <a:noFill/>
                      <a:prstDash val="solid"/>
                    </a:lnBlToTr>
                  </a:tcPr>
                </a:tc>
                <a:extLst>
                  <a:ext uri="{0D108BD9-81ED-4DB2-BD59-A6C34878D82A}">
                    <a16:rowId xmlns:a16="http://schemas.microsoft.com/office/drawing/2014/main" val="1445003035"/>
                  </a:ext>
                </a:extLst>
              </a:tr>
            </a:tbl>
          </a:graphicData>
        </a:graphic>
      </p:graphicFrame>
      <p:pic>
        <p:nvPicPr>
          <p:cNvPr id="3" name="Picture 2"/>
          <p:cNvPicPr>
            <a:picLocks noChangeAspect="1"/>
          </p:cNvPicPr>
          <p:nvPr/>
        </p:nvPicPr>
        <p:blipFill>
          <a:blip r:embed="rId3"/>
          <a:stretch>
            <a:fillRect/>
          </a:stretch>
        </p:blipFill>
        <p:spPr>
          <a:xfrm>
            <a:off x="881148" y="14395242"/>
            <a:ext cx="5363532" cy="3575688"/>
          </a:xfrm>
          <a:prstGeom prst="rect">
            <a:avLst/>
          </a:prstGeom>
        </p:spPr>
      </p:pic>
      <p:sp>
        <p:nvSpPr>
          <p:cNvPr id="14" name="TextBox 13"/>
          <p:cNvSpPr txBox="1"/>
          <p:nvPr/>
        </p:nvSpPr>
        <p:spPr>
          <a:xfrm>
            <a:off x="9918133" y="3944351"/>
            <a:ext cx="829964" cy="477054"/>
          </a:xfrm>
          <a:prstGeom prst="rect">
            <a:avLst/>
          </a:prstGeom>
          <a:noFill/>
        </p:spPr>
        <p:txBody>
          <a:bodyPr wrap="square" rtlCol="0">
            <a:spAutoFit/>
          </a:bodyPr>
          <a:lstStyle/>
          <a:p>
            <a:pPr algn="ctr"/>
            <a:r>
              <a:rPr lang="en-US" sz="2500" b="1" dirty="0">
                <a:solidFill>
                  <a:srgbClr val="000000"/>
                </a:solidFill>
                <a:latin typeface="Helvetica" charset="0"/>
                <a:cs typeface="Helvetica" charset="0"/>
              </a:rPr>
              <a:t>Add</a:t>
            </a:r>
          </a:p>
        </p:txBody>
      </p:sp>
      <p:sp>
        <p:nvSpPr>
          <p:cNvPr id="107" name="TextBox 106"/>
          <p:cNvSpPr txBox="1"/>
          <p:nvPr/>
        </p:nvSpPr>
        <p:spPr>
          <a:xfrm>
            <a:off x="9653168" y="5514617"/>
            <a:ext cx="1427774" cy="477054"/>
          </a:xfrm>
          <a:prstGeom prst="rect">
            <a:avLst/>
          </a:prstGeom>
          <a:noFill/>
        </p:spPr>
        <p:txBody>
          <a:bodyPr wrap="square" rtlCol="0">
            <a:spAutoFit/>
          </a:bodyPr>
          <a:lstStyle/>
          <a:p>
            <a:pPr algn="ctr"/>
            <a:r>
              <a:rPr lang="en-US" sz="2500" b="1" dirty="0">
                <a:solidFill>
                  <a:srgbClr val="000000"/>
                </a:solidFill>
                <a:latin typeface="Helvetica" charset="0"/>
                <a:cs typeface="Helvetica" charset="0"/>
              </a:rPr>
              <a:t>Remove</a:t>
            </a:r>
          </a:p>
        </p:txBody>
      </p:sp>
      <p:sp>
        <p:nvSpPr>
          <p:cNvPr id="108" name="TextBox 107"/>
          <p:cNvSpPr txBox="1"/>
          <p:nvPr/>
        </p:nvSpPr>
        <p:spPr>
          <a:xfrm>
            <a:off x="9638660" y="7122282"/>
            <a:ext cx="1427774" cy="477054"/>
          </a:xfrm>
          <a:prstGeom prst="rect">
            <a:avLst/>
          </a:prstGeom>
          <a:noFill/>
        </p:spPr>
        <p:txBody>
          <a:bodyPr wrap="square" rtlCol="0">
            <a:spAutoFit/>
          </a:bodyPr>
          <a:lstStyle/>
          <a:p>
            <a:pPr algn="ctr"/>
            <a:r>
              <a:rPr lang="en-US" sz="2500" b="1" dirty="0">
                <a:solidFill>
                  <a:srgbClr val="000000"/>
                </a:solidFill>
                <a:latin typeface="Helvetica" charset="0"/>
                <a:cs typeface="Helvetica" charset="0"/>
              </a:rPr>
              <a:t>Null</a:t>
            </a:r>
          </a:p>
        </p:txBody>
      </p:sp>
      <p:sp>
        <p:nvSpPr>
          <p:cNvPr id="119" name="TextBox 118"/>
          <p:cNvSpPr txBox="1"/>
          <p:nvPr/>
        </p:nvSpPr>
        <p:spPr>
          <a:xfrm>
            <a:off x="7199739" y="3626773"/>
            <a:ext cx="6383344" cy="477054"/>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latin typeface="Helvetica" charset="0"/>
                <a:ea typeface="Helvetica" charset="0"/>
                <a:cs typeface="Helvetica" charset="0"/>
              </a:rPr>
              <a:t>Clip Frames from Video</a:t>
            </a:r>
            <a:r>
              <a:rPr lang="en-US" sz="2500" dirty="0">
                <a:latin typeface="Helvetica" charset="0"/>
                <a:ea typeface="Helvetica" charset="0"/>
                <a:cs typeface="Helvetica" charset="0"/>
              </a:rPr>
              <a:t>:</a:t>
            </a:r>
          </a:p>
        </p:txBody>
      </p:sp>
      <p:pic>
        <p:nvPicPr>
          <p:cNvPr id="6" name="Picture 5" descr="Screen Clipping"/>
          <p:cNvPicPr>
            <a:picLocks noChangeAspect="1"/>
          </p:cNvPicPr>
          <p:nvPr/>
        </p:nvPicPr>
        <p:blipFill>
          <a:blip r:embed="rId4"/>
          <a:stretch>
            <a:fillRect/>
          </a:stretch>
        </p:blipFill>
        <p:spPr>
          <a:xfrm>
            <a:off x="8646488" y="11631155"/>
            <a:ext cx="3704432" cy="2572962"/>
          </a:xfrm>
          <a:prstGeom prst="rect">
            <a:avLst/>
          </a:prstGeom>
        </p:spPr>
      </p:pic>
      <p:sp>
        <p:nvSpPr>
          <p:cNvPr id="77" name="TextBox 76"/>
          <p:cNvSpPr txBox="1"/>
          <p:nvPr/>
        </p:nvSpPr>
        <p:spPr>
          <a:xfrm>
            <a:off x="13788529" y="3556916"/>
            <a:ext cx="6393204" cy="3554819"/>
          </a:xfrm>
          <a:prstGeom prst="rect">
            <a:avLst/>
          </a:prstGeom>
          <a:noFill/>
        </p:spPr>
        <p:txBody>
          <a:bodyPr wrap="square" rtlCol="0">
            <a:spAutoFit/>
          </a:bodyPr>
          <a:lstStyle/>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Loss Function and Optimizer: </a:t>
            </a:r>
            <a:r>
              <a:rPr lang="en-US" sz="2500" dirty="0">
                <a:solidFill>
                  <a:srgbClr val="000000"/>
                </a:solidFill>
                <a:latin typeface="Helvetica" charset="0"/>
                <a:ea typeface="Helvetica" charset="0"/>
                <a:cs typeface="Helvetica" charset="0"/>
              </a:rPr>
              <a:t>We used the Softmax cross-entropy loss and Adam optimizer to optimize the loss function. Regularization and learning rate is fine tuned through 100 random search.</a:t>
            </a:r>
          </a:p>
          <a:p>
            <a:pPr marL="571500" indent="-571500" defTabSz="1306266" fontAlgn="base">
              <a:spcBef>
                <a:spcPct val="0"/>
              </a:spcBef>
              <a:spcAft>
                <a:spcPct val="0"/>
              </a:spcAft>
              <a:buFont typeface="Arial" charset="0"/>
              <a:buChar char="•"/>
            </a:pPr>
            <a:r>
              <a:rPr lang="en-US" sz="2500" b="1" dirty="0">
                <a:solidFill>
                  <a:srgbClr val="000000"/>
                </a:solidFill>
                <a:latin typeface="Helvetica" charset="0"/>
                <a:ea typeface="Helvetica" charset="0"/>
                <a:cs typeface="Helvetica" charset="0"/>
              </a:rPr>
              <a:t>Result: </a:t>
            </a:r>
            <a:r>
              <a:rPr lang="en-US" sz="2500" dirty="0">
                <a:solidFill>
                  <a:srgbClr val="000000"/>
                </a:solidFill>
                <a:latin typeface="Helvetica" charset="0"/>
                <a:ea typeface="Helvetica" charset="0"/>
                <a:cs typeface="Helvetica" charset="0"/>
              </a:rPr>
              <a:t>We tried 1-frame, 3-frame, and 5-frame late fusion model and 5-frame yields the best accuracy as below.</a:t>
            </a:r>
          </a:p>
        </p:txBody>
      </p:sp>
      <p:pic>
        <p:nvPicPr>
          <p:cNvPr id="12" name="Picture 11"/>
          <p:cNvPicPr>
            <a:picLocks noChangeAspect="1"/>
          </p:cNvPicPr>
          <p:nvPr/>
        </p:nvPicPr>
        <p:blipFill>
          <a:blip r:embed="rId5"/>
          <a:stretch>
            <a:fillRect/>
          </a:stretch>
        </p:blipFill>
        <p:spPr>
          <a:xfrm>
            <a:off x="14951117" y="9609225"/>
            <a:ext cx="4357658" cy="3494097"/>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915687" y="15801440"/>
            <a:ext cx="6309360" cy="540237"/>
          </a:xfrm>
          <a:prstGeom prst="rect">
            <a:avLst/>
          </a:prstGeom>
        </p:spPr>
      </p:pic>
      <p:sp>
        <p:nvSpPr>
          <p:cNvPr id="8" name="Rectangle 7"/>
          <p:cNvSpPr/>
          <p:nvPr/>
        </p:nvSpPr>
        <p:spPr>
          <a:xfrm>
            <a:off x="20532879" y="3556916"/>
            <a:ext cx="6766560" cy="3939540"/>
          </a:xfrm>
          <a:prstGeom prst="rect">
            <a:avLst/>
          </a:prstGeom>
        </p:spPr>
        <p:txBody>
          <a:bodyPr wrap="square">
            <a:spAutoFit/>
          </a:bodyPr>
          <a:lstStyle/>
          <a:p>
            <a:pPr marL="571500" indent="-571500" defTabSz="1306266" fontAlgn="base">
              <a:spcBef>
                <a:spcPct val="0"/>
              </a:spcBef>
              <a:spcAft>
                <a:spcPct val="0"/>
              </a:spcAft>
              <a:buFont typeface="Arial" charset="0"/>
              <a:buChar char="•"/>
            </a:pPr>
            <a:r>
              <a:rPr lang="en-US" altLang="zh-CN" sz="2500" b="1" dirty="0">
                <a:solidFill>
                  <a:srgbClr val="000000"/>
                </a:solidFill>
                <a:latin typeface="Helvetica" charset="0"/>
                <a:ea typeface="Helvetica" charset="0"/>
                <a:cs typeface="Helvetica" charset="0"/>
              </a:rPr>
              <a:t>Training, Validation and Test: </a:t>
            </a:r>
            <a:r>
              <a:rPr lang="en-US" altLang="zh-CN" sz="2500" dirty="0">
                <a:solidFill>
                  <a:srgbClr val="000000"/>
                </a:solidFill>
                <a:latin typeface="Helvetica" charset="0"/>
                <a:ea typeface="Helvetica" charset="0"/>
                <a:cs typeface="Helvetica" charset="0"/>
              </a:rPr>
              <a:t>We used the same dataset as described in late fusion.</a:t>
            </a:r>
          </a:p>
          <a:p>
            <a:pPr marL="571500" indent="-571500" defTabSz="1306266" fontAlgn="base">
              <a:spcBef>
                <a:spcPct val="0"/>
              </a:spcBef>
              <a:spcAft>
                <a:spcPct val="0"/>
              </a:spcAft>
              <a:buFont typeface="Arial" charset="0"/>
              <a:buChar char="•"/>
            </a:pPr>
            <a:r>
              <a:rPr lang="en-US" altLang="zh-CN" sz="2500" b="1" dirty="0">
                <a:solidFill>
                  <a:srgbClr val="000000"/>
                </a:solidFill>
                <a:latin typeface="Helvetica" charset="0"/>
                <a:ea typeface="Helvetica" charset="0"/>
                <a:cs typeface="Helvetica" charset="0"/>
              </a:rPr>
              <a:t>Loss Function and Optimizer: </a:t>
            </a:r>
            <a:r>
              <a:rPr lang="en-US" altLang="zh-CN" sz="2500" dirty="0">
                <a:solidFill>
                  <a:srgbClr val="000000"/>
                </a:solidFill>
                <a:latin typeface="Helvetica" charset="0"/>
                <a:ea typeface="Helvetica" charset="0"/>
                <a:cs typeface="Helvetica" charset="0"/>
              </a:rPr>
              <a:t>We used the Softmax cross-entropy loss and gradient descent optimizer to optimize the loss function.</a:t>
            </a:r>
          </a:p>
          <a:p>
            <a:pPr marL="571500" indent="-571500" defTabSz="1306266" fontAlgn="base">
              <a:spcBef>
                <a:spcPct val="0"/>
              </a:spcBef>
              <a:spcAft>
                <a:spcPct val="0"/>
              </a:spcAft>
              <a:buFont typeface="Arial" charset="0"/>
              <a:buChar char="•"/>
            </a:pPr>
            <a:r>
              <a:rPr lang="en-US" altLang="zh-CN" sz="2500" b="1" dirty="0">
                <a:solidFill>
                  <a:srgbClr val="000000"/>
                </a:solidFill>
                <a:latin typeface="Helvetica" charset="0"/>
                <a:ea typeface="Helvetica" charset="0"/>
                <a:cs typeface="Helvetica" charset="0"/>
              </a:rPr>
              <a:t>Result: </a:t>
            </a:r>
            <a:r>
              <a:rPr lang="en-US" altLang="zh-CN" sz="2500" dirty="0">
                <a:solidFill>
                  <a:srgbClr val="000000"/>
                </a:solidFill>
                <a:latin typeface="Helvetica" charset="0"/>
                <a:ea typeface="Helvetica" charset="0"/>
                <a:cs typeface="Helvetica" charset="0"/>
              </a:rPr>
              <a:t>Our C3D model currently yields results no better than random guess and requires more hyperparameter tuning.</a:t>
            </a:r>
          </a:p>
        </p:txBody>
      </p:sp>
      <p:pic>
        <p:nvPicPr>
          <p:cNvPr id="9" name="Picture 8"/>
          <p:cNvPicPr>
            <a:picLocks noChangeAspect="1"/>
          </p:cNvPicPr>
          <p:nvPr/>
        </p:nvPicPr>
        <p:blipFill>
          <a:blip r:embed="rId7"/>
          <a:stretch>
            <a:fillRect/>
          </a:stretch>
        </p:blipFill>
        <p:spPr>
          <a:xfrm>
            <a:off x="6998955" y="4329118"/>
            <a:ext cx="6529658" cy="1277786"/>
          </a:xfrm>
          <a:prstGeom prst="rect">
            <a:avLst/>
          </a:prstGeom>
        </p:spPr>
      </p:pic>
      <p:pic>
        <p:nvPicPr>
          <p:cNvPr id="11" name="Picture 10"/>
          <p:cNvPicPr>
            <a:picLocks noChangeAspect="1"/>
          </p:cNvPicPr>
          <p:nvPr/>
        </p:nvPicPr>
        <p:blipFill>
          <a:blip r:embed="rId8"/>
          <a:stretch>
            <a:fillRect/>
          </a:stretch>
        </p:blipFill>
        <p:spPr>
          <a:xfrm>
            <a:off x="7018225" y="5941407"/>
            <a:ext cx="6447660" cy="1261741"/>
          </a:xfrm>
          <a:prstGeom prst="rect">
            <a:avLst/>
          </a:prstGeom>
        </p:spPr>
      </p:pic>
      <p:pic>
        <p:nvPicPr>
          <p:cNvPr id="15" name="Picture 14"/>
          <p:cNvPicPr>
            <a:picLocks noChangeAspect="1"/>
          </p:cNvPicPr>
          <p:nvPr/>
        </p:nvPicPr>
        <p:blipFill>
          <a:blip r:embed="rId9"/>
          <a:stretch>
            <a:fillRect/>
          </a:stretch>
        </p:blipFill>
        <p:spPr>
          <a:xfrm>
            <a:off x="6998955" y="7554433"/>
            <a:ext cx="6466930" cy="1265511"/>
          </a:xfrm>
          <a:prstGeom prst="rect">
            <a:avLst/>
          </a:prstGeom>
        </p:spPr>
      </p:pic>
    </p:spTree>
    <p:extLst>
      <p:ext uri="{BB962C8B-B14F-4D97-AF65-F5344CB8AC3E}">
        <p14:creationId xmlns:p14="http://schemas.microsoft.com/office/powerpoint/2010/main" val="761934886"/>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2049</TotalTime>
  <Words>601</Words>
  <Application>Microsoft Office PowerPoint</Application>
  <PresentationFormat>Custom</PresentationFormat>
  <Paragraphs>60</Paragraphs>
  <Slides>1</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vt:i4>
      </vt:variant>
    </vt:vector>
  </HeadingPairs>
  <TitlesOfParts>
    <vt:vector size="10" baseType="lpstr">
      <vt:lpstr>ＭＳ Ｐゴシック</vt:lpstr>
      <vt:lpstr>新細明體</vt:lpstr>
      <vt:lpstr>Source Sans Pro</vt:lpstr>
      <vt:lpstr>Arial</vt:lpstr>
      <vt:lpstr>Calibri</vt:lpstr>
      <vt:lpstr>Calibri Light</vt:lpstr>
      <vt:lpstr>Helvetica</vt:lpstr>
      <vt:lpstr>Wingdings</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sjacob7@utexas.edu</dc:creator>
  <cp:lastModifiedBy>Lingjie Kong</cp:lastModifiedBy>
  <cp:revision>432</cp:revision>
  <dcterms:created xsi:type="dcterms:W3CDTF">2016-12-04T23:54:39Z</dcterms:created>
  <dcterms:modified xsi:type="dcterms:W3CDTF">2017-06-05T23:52:55Z</dcterms:modified>
</cp:coreProperties>
</file>